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1" r:id="rId1"/>
  </p:sldMasterIdLst>
  <p:notesMasterIdLst>
    <p:notesMasterId r:id="rId20"/>
  </p:notesMasterIdLst>
  <p:sldIdLst>
    <p:sldId id="256" r:id="rId2"/>
    <p:sldId id="257" r:id="rId3"/>
    <p:sldId id="260" r:id="rId4"/>
    <p:sldId id="262" r:id="rId5"/>
    <p:sldId id="265" r:id="rId6"/>
    <p:sldId id="268" r:id="rId7"/>
    <p:sldId id="271" r:id="rId8"/>
    <p:sldId id="273" r:id="rId9"/>
    <p:sldId id="275" r:id="rId10"/>
    <p:sldId id="277" r:id="rId11"/>
    <p:sldId id="279" r:id="rId12"/>
    <p:sldId id="283" r:id="rId13"/>
    <p:sldId id="286" r:id="rId14"/>
    <p:sldId id="289" r:id="rId15"/>
    <p:sldId id="290" r:id="rId16"/>
    <p:sldId id="291" r:id="rId17"/>
    <p:sldId id="281" r:id="rId18"/>
    <p:sldId id="288" r:id="rId19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9682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9476A-AD48-125A-275C-963AF8534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549DDF-669A-2B1E-E2BA-BF8157EBB0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6ACBD-3896-644E-2140-0C1F1829C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39910-F0DB-4879-B88F-A940266F57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4655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0E456-3509-A65E-6082-E3178D5DC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A611D-74E0-9361-79B4-6FAA79C8A8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400A8E-4FC2-7EDF-5743-797DD7069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7F39F2-2398-00A0-040A-DF07A6F25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91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2EEE1-FD7A-C198-CE58-8C23379F6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580891-59C4-A8AC-7012-E750B899A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3E7660-322B-1A65-EF65-F2FC84BD3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62939-308B-3CF4-1AD6-B6F048A1EE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4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91148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69653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42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03649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47958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8741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09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9337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53606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220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1868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4189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9587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4741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3849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2298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6881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0601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773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3.wdp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4.wdp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24" y="1384982"/>
            <a:ext cx="13267944" cy="27432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808464" y="378974"/>
            <a:ext cx="13267944" cy="5852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Manufacturing Performance Analysis Project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B63AB6-62E2-D1C9-94FD-2E7017FF195D}"/>
              </a:ext>
            </a:extLst>
          </p:cNvPr>
          <p:cNvGrpSpPr/>
          <p:nvPr/>
        </p:nvGrpSpPr>
        <p:grpSpPr>
          <a:xfrm>
            <a:off x="685800" y="1783080"/>
            <a:ext cx="6629400" cy="6057118"/>
            <a:chOff x="685800" y="804672"/>
            <a:chExt cx="13267944" cy="6473952"/>
          </a:xfrm>
        </p:grpSpPr>
        <p:pic>
          <p:nvPicPr>
            <p:cNvPr id="50" name="Image 2" descr="preencoded.png">
              <a:extLst>
                <a:ext uri="{FF2B5EF4-FFF2-40B4-BE49-F238E27FC236}">
                  <a16:creationId xmlns:a16="http://schemas.microsoft.com/office/drawing/2014/main" id="{CCE52E57-B860-A9C2-7EA0-68BEA0FD4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600200"/>
              <a:ext cx="13267944" cy="585216"/>
            </a:xfrm>
            <a:prstGeom prst="rect">
              <a:avLst/>
            </a:prstGeom>
          </p:spPr>
        </p:pic>
        <p:pic>
          <p:nvPicPr>
            <p:cNvPr id="51" name="Image 3" descr="preencoded.png">
              <a:extLst>
                <a:ext uri="{FF2B5EF4-FFF2-40B4-BE49-F238E27FC236}">
                  <a16:creationId xmlns:a16="http://schemas.microsoft.com/office/drawing/2014/main" id="{D9FEB9F7-BA91-3A77-B174-DD5BFD30F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2331720"/>
              <a:ext cx="13267944" cy="585216"/>
            </a:xfrm>
            <a:prstGeom prst="rect">
              <a:avLst/>
            </a:prstGeom>
          </p:spPr>
        </p:pic>
        <p:pic>
          <p:nvPicPr>
            <p:cNvPr id="52" name="Image 4" descr="preencoded.png">
              <a:extLst>
                <a:ext uri="{FF2B5EF4-FFF2-40B4-BE49-F238E27FC236}">
                  <a16:creationId xmlns:a16="http://schemas.microsoft.com/office/drawing/2014/main" id="{B160954F-8729-07CF-48B1-E6F8F6CA8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3054096"/>
              <a:ext cx="13267944" cy="585216"/>
            </a:xfrm>
            <a:prstGeom prst="rect">
              <a:avLst/>
            </a:prstGeom>
          </p:spPr>
        </p:pic>
        <p:pic>
          <p:nvPicPr>
            <p:cNvPr id="53" name="Image 5" descr="preencoded.png">
              <a:extLst>
                <a:ext uri="{FF2B5EF4-FFF2-40B4-BE49-F238E27FC236}">
                  <a16:creationId xmlns:a16="http://schemas.microsoft.com/office/drawing/2014/main" id="{3439AEFB-70C7-70B0-4049-15618F2A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3785616"/>
              <a:ext cx="13267944" cy="585216"/>
            </a:xfrm>
            <a:prstGeom prst="rect">
              <a:avLst/>
            </a:prstGeom>
          </p:spPr>
        </p:pic>
        <p:pic>
          <p:nvPicPr>
            <p:cNvPr id="54" name="Image 6" descr="preencoded.png">
              <a:extLst>
                <a:ext uri="{FF2B5EF4-FFF2-40B4-BE49-F238E27FC236}">
                  <a16:creationId xmlns:a16="http://schemas.microsoft.com/office/drawing/2014/main" id="{CE12D9FD-6EB4-2FBC-828B-8046F0A2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4507992"/>
              <a:ext cx="13267944" cy="585216"/>
            </a:xfrm>
            <a:prstGeom prst="rect">
              <a:avLst/>
            </a:prstGeom>
          </p:spPr>
        </p:pic>
        <p:pic>
          <p:nvPicPr>
            <p:cNvPr id="55" name="Image 7" descr="preencoded.png">
              <a:extLst>
                <a:ext uri="{FF2B5EF4-FFF2-40B4-BE49-F238E27FC236}">
                  <a16:creationId xmlns:a16="http://schemas.microsoft.com/office/drawing/2014/main" id="{6CD4EE09-D26C-3598-DED2-948066495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5239512"/>
              <a:ext cx="13267944" cy="585216"/>
            </a:xfrm>
            <a:prstGeom prst="rect">
              <a:avLst/>
            </a:prstGeom>
          </p:spPr>
        </p:pic>
        <p:pic>
          <p:nvPicPr>
            <p:cNvPr id="56" name="Image 8" descr="preencoded.png">
              <a:extLst>
                <a:ext uri="{FF2B5EF4-FFF2-40B4-BE49-F238E27FC236}">
                  <a16:creationId xmlns:a16="http://schemas.microsoft.com/office/drawing/2014/main" id="{D20C772F-45A9-1102-3327-168F8C300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5961888"/>
              <a:ext cx="13267944" cy="585216"/>
            </a:xfrm>
            <a:prstGeom prst="rect">
              <a:avLst/>
            </a:prstGeom>
          </p:spPr>
        </p:pic>
        <p:pic>
          <p:nvPicPr>
            <p:cNvPr id="57" name="Image 9" descr="preencoded.png">
              <a:extLst>
                <a:ext uri="{FF2B5EF4-FFF2-40B4-BE49-F238E27FC236}">
                  <a16:creationId xmlns:a16="http://schemas.microsoft.com/office/drawing/2014/main" id="{1C26E424-284F-F032-C0ED-FA3AE1EA7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6693408"/>
              <a:ext cx="13267944" cy="585216"/>
            </a:xfrm>
            <a:prstGeom prst="rect">
              <a:avLst/>
            </a:prstGeom>
          </p:spPr>
        </p:pic>
        <p:sp>
          <p:nvSpPr>
            <p:cNvPr id="58" name="Text 0">
              <a:extLst>
                <a:ext uri="{FF2B5EF4-FFF2-40B4-BE49-F238E27FC236}">
                  <a16:creationId xmlns:a16="http://schemas.microsoft.com/office/drawing/2014/main" id="{0900FCCD-3E60-9960-DCEF-5E563EF57F4C}"/>
                </a:ext>
              </a:extLst>
            </p:cNvPr>
            <p:cNvSpPr/>
            <p:nvPr/>
          </p:nvSpPr>
          <p:spPr>
            <a:xfrm>
              <a:off x="685800" y="804672"/>
              <a:ext cx="13267944" cy="63093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4960"/>
                </a:lnSpc>
                <a:buNone/>
              </a:pPr>
              <a:r>
                <a:rPr lang="en-US" sz="3600" dirty="0">
                  <a:solidFill>
                    <a:srgbClr val="FFFFFF"/>
                  </a:solidFill>
                  <a:latin typeface="Arial Black" panose="020B0A04020102020204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CONTENTS</a:t>
              </a:r>
              <a:endParaRPr lang="en-US" sz="3600" dirty="0">
                <a:latin typeface="Arial Black" panose="020B0A04020102020204" pitchFamily="34" charset="0"/>
              </a:endParaRPr>
            </a:p>
          </p:txBody>
        </p:sp>
        <p:sp>
          <p:nvSpPr>
            <p:cNvPr id="59" name="Text 1">
              <a:extLst>
                <a:ext uri="{FF2B5EF4-FFF2-40B4-BE49-F238E27FC236}">
                  <a16:creationId xmlns:a16="http://schemas.microsoft.com/office/drawing/2014/main" id="{52585164-457C-39E5-5A8F-462EEEE52908}"/>
                </a:ext>
              </a:extLst>
            </p:cNvPr>
            <p:cNvSpPr/>
            <p:nvPr/>
          </p:nvSpPr>
          <p:spPr>
            <a:xfrm>
              <a:off x="859536" y="1783080"/>
              <a:ext cx="12920472" cy="228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40" dirty="0">
                  <a:solidFill>
                    <a:schemeClr val="accent2"/>
                  </a:solidFill>
                  <a:latin typeface="Arial Black" panose="020B0A04020102020204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1. Introduction</a:t>
              </a:r>
              <a:endParaRPr lang="en-US" sz="144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0" name="Text 2">
              <a:extLst>
                <a:ext uri="{FF2B5EF4-FFF2-40B4-BE49-F238E27FC236}">
                  <a16:creationId xmlns:a16="http://schemas.microsoft.com/office/drawing/2014/main" id="{55432AB8-B05A-9697-0BFF-516A7EF8528B}"/>
                </a:ext>
              </a:extLst>
            </p:cNvPr>
            <p:cNvSpPr/>
            <p:nvPr/>
          </p:nvSpPr>
          <p:spPr>
            <a:xfrm>
              <a:off x="859536" y="2505456"/>
              <a:ext cx="12920472" cy="228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40" dirty="0">
                  <a:solidFill>
                    <a:schemeClr val="accent2"/>
                  </a:solidFill>
                  <a:latin typeface="Arial Black" panose="020B0A04020102020204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2. Data Overview</a:t>
              </a:r>
              <a:endParaRPr lang="en-US" sz="144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1" name="Text 3">
              <a:extLst>
                <a:ext uri="{FF2B5EF4-FFF2-40B4-BE49-F238E27FC236}">
                  <a16:creationId xmlns:a16="http://schemas.microsoft.com/office/drawing/2014/main" id="{5645F03E-E705-E083-1F22-A960F0C60289}"/>
                </a:ext>
              </a:extLst>
            </p:cNvPr>
            <p:cNvSpPr/>
            <p:nvPr/>
          </p:nvSpPr>
          <p:spPr>
            <a:xfrm>
              <a:off x="859536" y="3227832"/>
              <a:ext cx="12920472" cy="228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40" dirty="0">
                  <a:solidFill>
                    <a:schemeClr val="accent2"/>
                  </a:solidFill>
                  <a:latin typeface="Arial Black" panose="020B0A04020102020204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3. Objectives and KPIs</a:t>
              </a:r>
              <a:endParaRPr lang="en-US" sz="144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2" name="Text 4">
              <a:extLst>
                <a:ext uri="{FF2B5EF4-FFF2-40B4-BE49-F238E27FC236}">
                  <a16:creationId xmlns:a16="http://schemas.microsoft.com/office/drawing/2014/main" id="{2059C19D-F85C-BF20-B2E0-CC418C7EE91C}"/>
                </a:ext>
              </a:extLst>
            </p:cNvPr>
            <p:cNvSpPr/>
            <p:nvPr/>
          </p:nvSpPr>
          <p:spPr>
            <a:xfrm>
              <a:off x="859536" y="3959352"/>
              <a:ext cx="12920472" cy="228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40" dirty="0">
                  <a:solidFill>
                    <a:schemeClr val="accent2"/>
                  </a:solidFill>
                  <a:latin typeface="Arial Black" panose="020B0A04020102020204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4. Process</a:t>
              </a:r>
              <a:endParaRPr lang="en-US" sz="144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3" name="Text 5">
              <a:extLst>
                <a:ext uri="{FF2B5EF4-FFF2-40B4-BE49-F238E27FC236}">
                  <a16:creationId xmlns:a16="http://schemas.microsoft.com/office/drawing/2014/main" id="{9757AC77-0026-64DA-0B63-77F61062DF4A}"/>
                </a:ext>
              </a:extLst>
            </p:cNvPr>
            <p:cNvSpPr/>
            <p:nvPr/>
          </p:nvSpPr>
          <p:spPr>
            <a:xfrm>
              <a:off x="859536" y="4681728"/>
              <a:ext cx="12920472" cy="228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40" dirty="0">
                  <a:solidFill>
                    <a:schemeClr val="accent2"/>
                  </a:solidFill>
                  <a:latin typeface="Arial Black" panose="020B0A04020102020204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6. Recommendations &amp; Insights</a:t>
              </a:r>
              <a:endParaRPr lang="en-US" sz="144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4" name="Text 6">
              <a:extLst>
                <a:ext uri="{FF2B5EF4-FFF2-40B4-BE49-F238E27FC236}">
                  <a16:creationId xmlns:a16="http://schemas.microsoft.com/office/drawing/2014/main" id="{2C279765-8480-6FF3-480D-0B4265EF3806}"/>
                </a:ext>
              </a:extLst>
            </p:cNvPr>
            <p:cNvSpPr/>
            <p:nvPr/>
          </p:nvSpPr>
          <p:spPr>
            <a:xfrm>
              <a:off x="859536" y="5413248"/>
              <a:ext cx="12920472" cy="228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40" dirty="0">
                  <a:solidFill>
                    <a:schemeClr val="accent2"/>
                  </a:solidFill>
                  <a:latin typeface="Arial Black" panose="020B0A04020102020204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7. Conclusions</a:t>
              </a:r>
              <a:endParaRPr lang="en-US" sz="144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5" name="Text 7">
              <a:extLst>
                <a:ext uri="{FF2B5EF4-FFF2-40B4-BE49-F238E27FC236}">
                  <a16:creationId xmlns:a16="http://schemas.microsoft.com/office/drawing/2014/main" id="{5ECFB94A-BD42-B34F-C660-A0A5F6187436}"/>
                </a:ext>
              </a:extLst>
            </p:cNvPr>
            <p:cNvSpPr/>
            <p:nvPr/>
          </p:nvSpPr>
          <p:spPr>
            <a:xfrm>
              <a:off x="859536" y="6135624"/>
              <a:ext cx="12920472" cy="228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40" dirty="0">
                  <a:solidFill>
                    <a:schemeClr val="accent2"/>
                  </a:solidFill>
                  <a:latin typeface="Arial Black" panose="020B0A04020102020204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8. Challenges and Learnings</a:t>
              </a:r>
              <a:endParaRPr lang="en-US" sz="144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66" name="Text 8">
              <a:extLst>
                <a:ext uri="{FF2B5EF4-FFF2-40B4-BE49-F238E27FC236}">
                  <a16:creationId xmlns:a16="http://schemas.microsoft.com/office/drawing/2014/main" id="{56A683F3-1700-F53D-8926-0FA64028FD6B}"/>
                </a:ext>
              </a:extLst>
            </p:cNvPr>
            <p:cNvSpPr/>
            <p:nvPr/>
          </p:nvSpPr>
          <p:spPr>
            <a:xfrm>
              <a:off x="859536" y="6867144"/>
              <a:ext cx="12920472" cy="2286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800"/>
                </a:lnSpc>
                <a:buNone/>
              </a:pPr>
              <a:r>
                <a:rPr lang="en-US" sz="1440" dirty="0">
                  <a:solidFill>
                    <a:schemeClr val="accent2"/>
                  </a:solidFill>
                  <a:latin typeface="Arial Black" panose="020B0A04020102020204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9. Final Report</a:t>
              </a:r>
              <a:endParaRPr lang="en-US" sz="1440" dirty="0">
                <a:solidFill>
                  <a:schemeClr val="accent2"/>
                </a:solidFill>
                <a:latin typeface="Arial Black" panose="020B0A040201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75A902C-394C-7E27-40CC-57AA18C7A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3736" y="2671468"/>
            <a:ext cx="5416952" cy="4517932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Above"/>
            <a:lightRig rig="threePt" dir="t"/>
          </a:scene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81227" y="894376"/>
            <a:ext cx="13267944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Chart 5: Production Trend (Manufactured, Produced &amp; Rejected Quantity)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685800" y="2119672"/>
            <a:ext cx="6397906" cy="42745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Visualization Type: </a:t>
            </a: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Multi-Metric Column &amp; Line Chart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85800" y="2586016"/>
            <a:ext cx="6397906" cy="427453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Purpose</a:t>
            </a: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 Visualize overall performance across all production outcomes.</a:t>
            </a:r>
            <a:endParaRPr lang="en-US" sz="16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43989DE3-7DB5-76A1-DAEE-E2E9249F7AE1}"/>
              </a:ext>
            </a:extLst>
          </p:cNvPr>
          <p:cNvSpPr/>
          <p:nvPr/>
        </p:nvSpPr>
        <p:spPr>
          <a:xfrm>
            <a:off x="-190983" y="-4051"/>
            <a:ext cx="15012365" cy="987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Manufacturing Performance Analysis &amp; Dashboard Insights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68C89C19-7046-A636-FD83-1F01FC05A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7" y="894376"/>
            <a:ext cx="13267944" cy="27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4B76E-B9EF-6DF5-4A98-F02697203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637" y="3712358"/>
            <a:ext cx="6330136" cy="2954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B20A2D-8714-96FA-55A3-0FB47F212840}"/>
              </a:ext>
            </a:extLst>
          </p:cNvPr>
          <p:cNvSpPr txBox="1"/>
          <p:nvPr/>
        </p:nvSpPr>
        <p:spPr>
          <a:xfrm>
            <a:off x="477455" y="3851403"/>
            <a:ext cx="7506182" cy="261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Insights: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The Produced Quantity closely follows Manufactured Quantity, except during high-rejection peaks (Day 10, Day 21).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The red line (Rejection Trend) clearly visualizes efficiency dips aligning with maximum output days.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The green columns (Produced Qty) reflect recovery in subsequent cycles, suggesting corrective actions are already influencing stability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42" y="1108508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813122" y="313211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4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Slide:6</a:t>
            </a: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				Recommendations &amp; Insights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384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C6C8E8-2DD0-A35B-0774-A4873630485B}"/>
              </a:ext>
            </a:extLst>
          </p:cNvPr>
          <p:cNvSpPr txBox="1"/>
          <p:nvPr/>
        </p:nvSpPr>
        <p:spPr>
          <a:xfrm>
            <a:off x="813122" y="1539573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Findings and Strategic Recommendations</a:t>
            </a:r>
            <a:endParaRPr lang="en-US" sz="2800" dirty="0"/>
          </a:p>
        </p:txBody>
      </p:sp>
      <p:graphicFrame>
        <p:nvGraphicFramePr>
          <p:cNvPr id="13" name="Table 0">
            <a:extLst>
              <a:ext uri="{FF2B5EF4-FFF2-40B4-BE49-F238E27FC236}">
                <a16:creationId xmlns:a16="http://schemas.microsoft.com/office/drawing/2014/main" id="{3AAF046A-4486-035A-308E-F300D19E6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8243957"/>
              </p:ext>
            </p:extLst>
          </p:nvPr>
        </p:nvGraphicFramePr>
        <p:xfrm>
          <a:off x="532435" y="2602659"/>
          <a:ext cx="13403022" cy="4839864"/>
        </p:xfrm>
        <a:graphic>
          <a:graphicData uri="http://schemas.openxmlformats.org/drawingml/2006/table">
            <a:tbl>
              <a:tblPr/>
              <a:tblGrid>
                <a:gridCol w="446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7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67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0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Area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Insight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Recommendation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94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Department Performance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Department A has highest production but also high cost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Review cost-efficiency programs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0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Machine Efficiency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Machine M-102 underperforms repeatedly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Schedule maintenance and calibration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94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Employee Trends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Certain employees show higher rejection rates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Conduct targeted skill training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94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Wastage Control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Wastage average is 5.3%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Introduce stricter QC measures and material handling practices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9444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Production Cost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Cost increases during peak months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chemeClr val="bg1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Analyze cost drivers (energy, manpower) for optimization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0CF098-04EE-240F-8915-281F707379E9}"/>
              </a:ext>
            </a:extLst>
          </p:cNvPr>
          <p:cNvCxnSpPr/>
          <p:nvPr/>
        </p:nvCxnSpPr>
        <p:spPr>
          <a:xfrm>
            <a:off x="4988689" y="2651760"/>
            <a:ext cx="0" cy="479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7BA5A3-7AC6-85C9-A20C-58A9B7689E66}"/>
              </a:ext>
            </a:extLst>
          </p:cNvPr>
          <p:cNvCxnSpPr/>
          <p:nvPr/>
        </p:nvCxnSpPr>
        <p:spPr>
          <a:xfrm>
            <a:off x="9516320" y="2651760"/>
            <a:ext cx="0" cy="479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9C4B2C-9D41-3EA7-796D-097BBD19D05C}"/>
              </a:ext>
            </a:extLst>
          </p:cNvPr>
          <p:cNvCxnSpPr/>
          <p:nvPr/>
        </p:nvCxnSpPr>
        <p:spPr>
          <a:xfrm>
            <a:off x="532435" y="4114800"/>
            <a:ext cx="13421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C3B648E-84B9-5DD8-76B5-8185ABAA3CE1}"/>
              </a:ext>
            </a:extLst>
          </p:cNvPr>
          <p:cNvCxnSpPr/>
          <p:nvPr/>
        </p:nvCxnSpPr>
        <p:spPr>
          <a:xfrm>
            <a:off x="423480" y="4741762"/>
            <a:ext cx="13421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443DAF0-2BAD-BBD2-4473-3740E8C1197A}"/>
              </a:ext>
            </a:extLst>
          </p:cNvPr>
          <p:cNvCxnSpPr/>
          <p:nvPr/>
        </p:nvCxnSpPr>
        <p:spPr>
          <a:xfrm>
            <a:off x="423480" y="5507621"/>
            <a:ext cx="13421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8815FB8-7120-CDC0-974F-B17F5A1A5A5E}"/>
              </a:ext>
            </a:extLst>
          </p:cNvPr>
          <p:cNvCxnSpPr/>
          <p:nvPr/>
        </p:nvCxnSpPr>
        <p:spPr>
          <a:xfrm>
            <a:off x="423480" y="6400801"/>
            <a:ext cx="134213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117957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853440" y="28346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48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Slide:7</a:t>
            </a:r>
            <a:r>
              <a:rPr lang="en-US" sz="4000" b="1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				Challenges and Learnings</a:t>
            </a:r>
            <a:endParaRPr lang="en-US" sz="4000" b="1" dirty="0">
              <a:latin typeface="Arial Black" panose="020B0A040201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384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C857E-5978-2BCB-F9E7-FEE7714E7449}"/>
              </a:ext>
            </a:extLst>
          </p:cNvPr>
          <p:cNvSpPr txBox="1"/>
          <p:nvPr/>
        </p:nvSpPr>
        <p:spPr>
          <a:xfrm>
            <a:off x="1005840" y="1627782"/>
            <a:ext cx="7315200" cy="369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800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What We Faced and What We Learned</a:t>
            </a:r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1B611-3CC7-1A06-BAC6-91E18BAA35E1}"/>
              </a:ext>
            </a:extLst>
          </p:cNvPr>
          <p:cNvGrpSpPr/>
          <p:nvPr/>
        </p:nvGrpSpPr>
        <p:grpSpPr>
          <a:xfrm>
            <a:off x="685800" y="2752344"/>
            <a:ext cx="6995160" cy="4456176"/>
            <a:chOff x="685800" y="2752344"/>
            <a:chExt cx="6537960" cy="3346704"/>
          </a:xfrm>
        </p:grpSpPr>
        <p:pic>
          <p:nvPicPr>
            <p:cNvPr id="14" name="Image 2" descr="preencoded.png">
              <a:extLst>
                <a:ext uri="{FF2B5EF4-FFF2-40B4-BE49-F238E27FC236}">
                  <a16:creationId xmlns:a16="http://schemas.microsoft.com/office/drawing/2014/main" id="{1D3FD5CF-849C-47EB-DF36-9D7AE7611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2752344"/>
              <a:ext cx="6537960" cy="3346704"/>
            </a:xfrm>
            <a:prstGeom prst="rect">
              <a:avLst/>
            </a:prstGeom>
          </p:spPr>
        </p:pic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1E2E9C0C-6EE1-6851-F194-0BBB83F0D1E8}"/>
                </a:ext>
              </a:extLst>
            </p:cNvPr>
            <p:cNvSpPr/>
            <p:nvPr/>
          </p:nvSpPr>
          <p:spPr>
            <a:xfrm>
              <a:off x="914400" y="2980944"/>
              <a:ext cx="6089904" cy="3108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思源黑体-思源黑体-ExtraBold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      Challenges</a:t>
              </a:r>
              <a:endParaRPr lang="en-US" sz="1920" b="1" dirty="0"/>
            </a:p>
          </p:txBody>
        </p:sp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76882112-345E-A089-B7D9-CD4702677E8B}"/>
                </a:ext>
              </a:extLst>
            </p:cNvPr>
            <p:cNvSpPr/>
            <p:nvPr/>
          </p:nvSpPr>
          <p:spPr>
            <a:xfrm>
              <a:off x="914400" y="3465576"/>
              <a:ext cx="6089904" cy="4937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Formatting inconsistencies (Million vs Thousand representation).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7" name="Text 3">
              <a:extLst>
                <a:ext uri="{FF2B5EF4-FFF2-40B4-BE49-F238E27FC236}">
                  <a16:creationId xmlns:a16="http://schemas.microsoft.com/office/drawing/2014/main" id="{3C885E40-2FC3-5E76-D446-85EBFB9A6A94}"/>
                </a:ext>
              </a:extLst>
            </p:cNvPr>
            <p:cNvSpPr/>
            <p:nvPr/>
          </p:nvSpPr>
          <p:spPr>
            <a:xfrm>
              <a:off x="914400" y="4123944"/>
              <a:ext cx="6089904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Linking fiscal date parameters across dashboards.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 4">
              <a:extLst>
                <a:ext uri="{FF2B5EF4-FFF2-40B4-BE49-F238E27FC236}">
                  <a16:creationId xmlns:a16="http://schemas.microsoft.com/office/drawing/2014/main" id="{1C9E2993-DDD8-04AF-7C7D-2F91C65C01B7}"/>
                </a:ext>
              </a:extLst>
            </p:cNvPr>
            <p:cNvSpPr/>
            <p:nvPr/>
          </p:nvSpPr>
          <p:spPr>
            <a:xfrm>
              <a:off x="914400" y="4544568"/>
              <a:ext cx="6089904" cy="4937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Creating accurate calculated fields in Tableau and DAX formulas in Power BI.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9" name="Text 5">
              <a:extLst>
                <a:ext uri="{FF2B5EF4-FFF2-40B4-BE49-F238E27FC236}">
                  <a16:creationId xmlns:a16="http://schemas.microsoft.com/office/drawing/2014/main" id="{C2F76BEC-186A-9678-7893-12AB6BE6CFC4}"/>
                </a:ext>
              </a:extLst>
            </p:cNvPr>
            <p:cNvSpPr/>
            <p:nvPr/>
          </p:nvSpPr>
          <p:spPr>
            <a:xfrm>
              <a:off x="914400" y="5202936"/>
              <a:ext cx="6089904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Managing secondary axis scaling and chart visibility.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0" name="Text 6">
              <a:extLst>
                <a:ext uri="{FF2B5EF4-FFF2-40B4-BE49-F238E27FC236}">
                  <a16:creationId xmlns:a16="http://schemas.microsoft.com/office/drawing/2014/main" id="{842A81B4-7EE1-4FDB-6B29-FF90042A6856}"/>
                </a:ext>
              </a:extLst>
            </p:cNvPr>
            <p:cNvSpPr/>
            <p:nvPr/>
          </p:nvSpPr>
          <p:spPr>
            <a:xfrm>
              <a:off x="914400" y="5623560"/>
              <a:ext cx="6089904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Integrating multiple sources without redundancy.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B3B591-2618-E79B-A2E6-5DA2A9105308}"/>
              </a:ext>
            </a:extLst>
          </p:cNvPr>
          <p:cNvGrpSpPr/>
          <p:nvPr/>
        </p:nvGrpSpPr>
        <p:grpSpPr>
          <a:xfrm>
            <a:off x="7925546" y="2752344"/>
            <a:ext cx="6272784" cy="4456176"/>
            <a:chOff x="7415784" y="2752344"/>
            <a:chExt cx="6537960" cy="3346704"/>
          </a:xfrm>
        </p:grpSpPr>
        <p:pic>
          <p:nvPicPr>
            <p:cNvPr id="30" name="Image 3" descr="preencoded.png">
              <a:extLst>
                <a:ext uri="{FF2B5EF4-FFF2-40B4-BE49-F238E27FC236}">
                  <a16:creationId xmlns:a16="http://schemas.microsoft.com/office/drawing/2014/main" id="{D794B255-80EF-AEE9-0729-22199AFF8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5784" y="2752344"/>
              <a:ext cx="6537960" cy="3346704"/>
            </a:xfrm>
            <a:prstGeom prst="rect">
              <a:avLst/>
            </a:prstGeom>
          </p:spPr>
        </p:pic>
        <p:sp>
          <p:nvSpPr>
            <p:cNvPr id="31" name="Text 7">
              <a:extLst>
                <a:ext uri="{FF2B5EF4-FFF2-40B4-BE49-F238E27FC236}">
                  <a16:creationId xmlns:a16="http://schemas.microsoft.com/office/drawing/2014/main" id="{7D87FF7C-144E-4F0E-8AC0-D166183A89D7}"/>
                </a:ext>
              </a:extLst>
            </p:cNvPr>
            <p:cNvSpPr/>
            <p:nvPr/>
          </p:nvSpPr>
          <p:spPr>
            <a:xfrm>
              <a:off x="7644384" y="2980944"/>
              <a:ext cx="6089904" cy="3108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ctr">
                <a:lnSpc>
                  <a:spcPts val="2400"/>
                </a:lnSpc>
                <a:buNone/>
              </a:pPr>
              <a:r>
                <a:rPr lang="en-US" sz="2800" b="1" dirty="0">
                  <a:solidFill>
                    <a:srgbClr val="FFFFFF"/>
                  </a:solidFill>
                  <a:latin typeface="思源黑体-思源黑体-ExtraBold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Learnings</a:t>
              </a:r>
              <a:endParaRPr lang="en-US" sz="1920" dirty="0"/>
            </a:p>
          </p:txBody>
        </p:sp>
        <p:sp>
          <p:nvSpPr>
            <p:cNvPr id="32" name="Text 8">
              <a:extLst>
                <a:ext uri="{FF2B5EF4-FFF2-40B4-BE49-F238E27FC236}">
                  <a16:creationId xmlns:a16="http://schemas.microsoft.com/office/drawing/2014/main" id="{D217D33D-EA53-B7D1-6024-2AC1B2C17B5F}"/>
                </a:ext>
              </a:extLst>
            </p:cNvPr>
            <p:cNvSpPr/>
            <p:nvPr/>
          </p:nvSpPr>
          <p:spPr>
            <a:xfrm>
              <a:off x="7613934" y="3465576"/>
              <a:ext cx="6150803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Advanced DAX, Tableau formulas, and SQL aggregation logic.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 9">
              <a:extLst>
                <a:ext uri="{FF2B5EF4-FFF2-40B4-BE49-F238E27FC236}">
                  <a16:creationId xmlns:a16="http://schemas.microsoft.com/office/drawing/2014/main" id="{102232E6-A862-3DBF-56DF-EE7E34941580}"/>
                </a:ext>
              </a:extLst>
            </p:cNvPr>
            <p:cNvSpPr/>
            <p:nvPr/>
          </p:nvSpPr>
          <p:spPr>
            <a:xfrm>
              <a:off x="7613934" y="3877056"/>
              <a:ext cx="6150803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Designing KPIs that tell a business story.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 10">
              <a:extLst>
                <a:ext uri="{FF2B5EF4-FFF2-40B4-BE49-F238E27FC236}">
                  <a16:creationId xmlns:a16="http://schemas.microsoft.com/office/drawing/2014/main" id="{6CB1955D-5C90-EFAF-D11E-D91FF5E9D90D}"/>
                </a:ext>
              </a:extLst>
            </p:cNvPr>
            <p:cNvSpPr/>
            <p:nvPr/>
          </p:nvSpPr>
          <p:spPr>
            <a:xfrm>
              <a:off x="7613934" y="4297680"/>
              <a:ext cx="6150803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Building relationships and models across datasets.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5" name="Text 11">
              <a:extLst>
                <a:ext uri="{FF2B5EF4-FFF2-40B4-BE49-F238E27FC236}">
                  <a16:creationId xmlns:a16="http://schemas.microsoft.com/office/drawing/2014/main" id="{33F86E45-DF1E-21D9-EFEA-0DE5BD1A7275}"/>
                </a:ext>
              </a:extLst>
            </p:cNvPr>
            <p:cNvSpPr/>
            <p:nvPr/>
          </p:nvSpPr>
          <p:spPr>
            <a:xfrm>
              <a:off x="7613934" y="4718304"/>
              <a:ext cx="6150803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Applying visual hierarchy and color consistency in BI tools.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6" name="Text 12">
              <a:extLst>
                <a:ext uri="{FF2B5EF4-FFF2-40B4-BE49-F238E27FC236}">
                  <a16:creationId xmlns:a16="http://schemas.microsoft.com/office/drawing/2014/main" id="{EFEC5A7D-5CDA-0736-9ABD-FF41028A3EA0}"/>
                </a:ext>
              </a:extLst>
            </p:cNvPr>
            <p:cNvSpPr/>
            <p:nvPr/>
          </p:nvSpPr>
          <p:spPr>
            <a:xfrm>
              <a:off x="7613934" y="5138928"/>
              <a:ext cx="6150803" cy="4937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Understanding end-to-end data flow from raw extraction to dashboard presentation.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1005840"/>
            <a:ext cx="13267944" cy="2743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85800" y="3017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4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Slide:8</a:t>
            </a: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									Final Report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A0C48D-0495-3667-2A97-E5B3BA471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" y="1072357"/>
            <a:ext cx="836230" cy="8362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1E342C-E087-D452-7C63-456A3159A182}"/>
              </a:ext>
            </a:extLst>
          </p:cNvPr>
          <p:cNvSpPr txBox="1"/>
          <p:nvPr/>
        </p:nvSpPr>
        <p:spPr>
          <a:xfrm>
            <a:off x="2849137" y="1268351"/>
            <a:ext cx="10454268" cy="36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800" b="1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EXCEL: MANUFACTURING ANALYTICS DASHBOARD</a:t>
            </a:r>
            <a:endParaRPr lang="en-US" sz="28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510FFA7-18D2-12DF-9FE3-5B0B68B93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507" y="2143666"/>
            <a:ext cx="14039385" cy="57242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66F63-620E-4987-61D6-6E7B5A67D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10425EE6-DD38-2F9A-8EB7-1D201CA2B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1005840"/>
            <a:ext cx="13267944" cy="27432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DAB2F305-6F47-C69E-3D43-4126C35237C8}"/>
              </a:ext>
            </a:extLst>
          </p:cNvPr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E03E09BD-CDEE-616B-A305-8E222B3E4320}"/>
              </a:ext>
            </a:extLst>
          </p:cNvPr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DCA4FA71-76DD-CE56-BF7E-AFBBA4677449}"/>
              </a:ext>
            </a:extLst>
          </p:cNvPr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E326F4E9-B4D4-818B-F101-6402D67A99CE}"/>
              </a:ext>
            </a:extLst>
          </p:cNvPr>
          <p:cNvSpPr/>
          <p:nvPr/>
        </p:nvSpPr>
        <p:spPr>
          <a:xfrm>
            <a:off x="685800" y="3017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Final Report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6B911770-EDFE-6BD7-2C6B-CE730EB1D360}"/>
              </a:ext>
            </a:extLst>
          </p:cNvPr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384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04734-711E-B999-BF9B-76E4B21EAD2D}"/>
              </a:ext>
            </a:extLst>
          </p:cNvPr>
          <p:cNvSpPr txBox="1"/>
          <p:nvPr/>
        </p:nvSpPr>
        <p:spPr>
          <a:xfrm>
            <a:off x="2994103" y="1414654"/>
            <a:ext cx="10454268" cy="36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800" b="1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TABLEAU: MANUFACTURING ANALYTICS DASHBOARD</a:t>
            </a:r>
            <a:endParaRPr lang="en-US" sz="28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6E876A-7D96-765D-985B-6BC7708ED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32" y="1164065"/>
            <a:ext cx="2053832" cy="792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6C097E-966A-3A8B-87E3-1BF577753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" y="2206481"/>
            <a:ext cx="14417040" cy="583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67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B9DBF-E9CF-7525-1AED-1FB3DBBF9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92EB8031-E44C-65EE-645F-8F02FC1981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40" y="1005840"/>
            <a:ext cx="13267944" cy="274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0A7DC840-234B-A6BC-4F6E-E9C798386DA6}"/>
              </a:ext>
            </a:extLst>
          </p:cNvPr>
          <p:cNvSpPr/>
          <p:nvPr/>
        </p:nvSpPr>
        <p:spPr>
          <a:xfrm>
            <a:off x="685800" y="3017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Final Report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3528A8-AB56-F57D-7054-69FD3650543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40" y="1124712"/>
            <a:ext cx="708623" cy="708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71272D-0B18-4940-A7F7-58393DE0ECE0}"/>
              </a:ext>
            </a:extLst>
          </p:cNvPr>
          <p:cNvSpPr txBox="1"/>
          <p:nvPr/>
        </p:nvSpPr>
        <p:spPr>
          <a:xfrm>
            <a:off x="2458844" y="1268351"/>
            <a:ext cx="10454268" cy="36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800" b="1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My-SQL: MANUFACTURING ANALYTICS QUERIES</a:t>
            </a:r>
            <a:endParaRPr lang="en-US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2B038-07ED-815C-705F-E9E30856242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04" y="2014606"/>
            <a:ext cx="7212968" cy="1897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A7ADB2-5317-294E-44CE-0BD714EFE86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5" y="4065273"/>
            <a:ext cx="7212968" cy="17259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1DD803-FF96-CBA5-5710-5B512A6ABB2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83" y="6007439"/>
            <a:ext cx="7212969" cy="1897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C9BC28-F342-D230-0A4F-0E79BE6DF55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77" y="5989343"/>
            <a:ext cx="6706340" cy="1945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302D4-DC54-F546-A210-F17990E557D5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849" y="4053695"/>
            <a:ext cx="6770811" cy="17375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77FCE9-3171-FDE4-2C00-8FDFCDC459C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205" y="1989840"/>
            <a:ext cx="6935136" cy="19220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7140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116D2-0554-31D3-0A51-A74CE6462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>
            <a:extLst>
              <a:ext uri="{FF2B5EF4-FFF2-40B4-BE49-F238E27FC236}">
                <a16:creationId xmlns:a16="http://schemas.microsoft.com/office/drawing/2014/main" id="{2164A22F-2899-2232-1FD8-99731BEC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" y="1005840"/>
            <a:ext cx="13267944" cy="27432"/>
          </a:xfrm>
          <a:prstGeom prst="rect">
            <a:avLst/>
          </a:prstGeom>
        </p:spPr>
      </p:pic>
      <p:sp>
        <p:nvSpPr>
          <p:cNvPr id="9" name="Text 4">
            <a:extLst>
              <a:ext uri="{FF2B5EF4-FFF2-40B4-BE49-F238E27FC236}">
                <a16:creationId xmlns:a16="http://schemas.microsoft.com/office/drawing/2014/main" id="{6E9AA3DB-E316-66BC-32C5-1C091DDC5B19}"/>
              </a:ext>
            </a:extLst>
          </p:cNvPr>
          <p:cNvSpPr/>
          <p:nvPr/>
        </p:nvSpPr>
        <p:spPr>
          <a:xfrm>
            <a:off x="685800" y="3017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Final Report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2B5FD8-4459-0602-E096-A66D08357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483" y="1133857"/>
            <a:ext cx="680958" cy="596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1E2A63-6A50-7304-A872-62EB316A1377}"/>
              </a:ext>
            </a:extLst>
          </p:cNvPr>
          <p:cNvSpPr txBox="1"/>
          <p:nvPr/>
        </p:nvSpPr>
        <p:spPr>
          <a:xfrm>
            <a:off x="2458844" y="1268351"/>
            <a:ext cx="10454268" cy="36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2800" b="1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POWER BI : MANUFACTURING ANALYTICS DASHBOARD</a:t>
            </a:r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2498B-0EE2-AE9F-C44A-025F814FC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72" y="2067426"/>
            <a:ext cx="14206653" cy="598643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95069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55027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5800" y="2468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4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Slide:9									</a:t>
            </a: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Conclusions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384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058A63-9DE6-B496-D04A-1D82CB5F455C}"/>
              </a:ext>
            </a:extLst>
          </p:cNvPr>
          <p:cNvSpPr txBox="1"/>
          <p:nvPr/>
        </p:nvSpPr>
        <p:spPr>
          <a:xfrm>
            <a:off x="685800" y="1335424"/>
            <a:ext cx="73380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🎯 </a:t>
            </a:r>
            <a:r>
              <a:rPr lang="en-US" sz="3200" b="1" dirty="0"/>
              <a:t>Project Summary</a:t>
            </a:r>
            <a:endParaRPr lang="en-US" sz="3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3336BC-548D-D976-0845-411B037C3CB5}"/>
              </a:ext>
            </a:extLst>
          </p:cNvPr>
          <p:cNvSpPr txBox="1"/>
          <p:nvPr/>
        </p:nvSpPr>
        <p:spPr>
          <a:xfrm>
            <a:off x="792480" y="2258835"/>
            <a:ext cx="1326794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This project aimed to analyze and visualize manufacturing operations to monitor production efficiency, rejection patterns, and overall performance across employees, machines, and departments.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Using </a:t>
            </a:r>
            <a:r>
              <a:rPr lang="en-US" sz="2000" b="1" dirty="0"/>
              <a:t>Excel</a:t>
            </a:r>
            <a:r>
              <a:rPr lang="en-US" sz="2000" dirty="0"/>
              <a:t>, </a:t>
            </a:r>
            <a:r>
              <a:rPr lang="en-US" sz="2000" b="1" dirty="0"/>
              <a:t>SQL</a:t>
            </a:r>
            <a:r>
              <a:rPr lang="en-US" sz="2000" dirty="0"/>
              <a:t>, </a:t>
            </a:r>
            <a:r>
              <a:rPr lang="en-US" sz="2000" b="1" dirty="0"/>
              <a:t>Tableau</a:t>
            </a:r>
            <a:r>
              <a:rPr lang="en-US" sz="2000" dirty="0"/>
              <a:t>, and </a:t>
            </a:r>
            <a:r>
              <a:rPr lang="en-US" sz="2000" b="1" dirty="0"/>
              <a:t>Power BI</a:t>
            </a:r>
            <a:r>
              <a:rPr lang="en-US" sz="2000" dirty="0"/>
              <a:t>, the dataset was explored, cleaned, and transformed into meaningful insights through dashboards and KPIs.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C406F4A-04C9-3F9E-A14C-CDE49638A1CE}"/>
              </a:ext>
            </a:extLst>
          </p:cNvPr>
          <p:cNvGrpSpPr/>
          <p:nvPr/>
        </p:nvGrpSpPr>
        <p:grpSpPr>
          <a:xfrm>
            <a:off x="453390" y="4040227"/>
            <a:ext cx="3906831" cy="3234346"/>
            <a:chOff x="685800" y="3549203"/>
            <a:chExt cx="3172968" cy="2258568"/>
          </a:xfrm>
        </p:grpSpPr>
        <p:pic>
          <p:nvPicPr>
            <p:cNvPr id="34" name="Image 1" descr="preencoded.png">
              <a:extLst>
                <a:ext uri="{FF2B5EF4-FFF2-40B4-BE49-F238E27FC236}">
                  <a16:creationId xmlns:a16="http://schemas.microsoft.com/office/drawing/2014/main" id="{60FC4EFA-3E82-35CC-ABEA-5EC2888F8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3549203"/>
              <a:ext cx="3172968" cy="2258568"/>
            </a:xfrm>
            <a:prstGeom prst="rect">
              <a:avLst/>
            </a:prstGeom>
          </p:spPr>
        </p:pic>
        <p:pic>
          <p:nvPicPr>
            <p:cNvPr id="35" name="Image 5" descr="preencoded.png">
              <a:extLst>
                <a:ext uri="{FF2B5EF4-FFF2-40B4-BE49-F238E27FC236}">
                  <a16:creationId xmlns:a16="http://schemas.microsoft.com/office/drawing/2014/main" id="{35C30401-6DE4-69DF-EBF0-02E959A2A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400" y="4453128"/>
              <a:ext cx="2499628" cy="1225296"/>
            </a:xfrm>
            <a:prstGeom prst="rect">
              <a:avLst/>
            </a:prstGeom>
          </p:spPr>
        </p:pic>
        <p:pic>
          <p:nvPicPr>
            <p:cNvPr id="36" name="Image 9" descr="preencoded.png">
              <a:extLst>
                <a:ext uri="{FF2B5EF4-FFF2-40B4-BE49-F238E27FC236}">
                  <a16:creationId xmlns:a16="http://schemas.microsoft.com/office/drawing/2014/main" id="{B00755D2-11F4-4B4B-4458-A036F2978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6712" y="3613708"/>
              <a:ext cx="420624" cy="420624"/>
            </a:xfrm>
            <a:prstGeom prst="rect">
              <a:avLst/>
            </a:prstGeom>
          </p:spPr>
        </p:pic>
        <p:sp>
          <p:nvSpPr>
            <p:cNvPr id="37" name="Text 2">
              <a:extLst>
                <a:ext uri="{FF2B5EF4-FFF2-40B4-BE49-F238E27FC236}">
                  <a16:creationId xmlns:a16="http://schemas.microsoft.com/office/drawing/2014/main" id="{73252656-DBC4-C40D-9997-1E0EB29DB91E}"/>
                </a:ext>
              </a:extLst>
            </p:cNvPr>
            <p:cNvSpPr/>
            <p:nvPr/>
          </p:nvSpPr>
          <p:spPr>
            <a:xfrm>
              <a:off x="2023872" y="3641141"/>
              <a:ext cx="146304" cy="23316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1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8" name="Text 3">
              <a:extLst>
                <a:ext uri="{FF2B5EF4-FFF2-40B4-BE49-F238E27FC236}">
                  <a16:creationId xmlns:a16="http://schemas.microsoft.com/office/drawing/2014/main" id="{76329474-F522-251F-9F06-71B6D32A518C}"/>
                </a:ext>
              </a:extLst>
            </p:cNvPr>
            <p:cNvSpPr/>
            <p:nvPr/>
          </p:nvSpPr>
          <p:spPr>
            <a:xfrm>
              <a:off x="914400" y="4193142"/>
              <a:ext cx="2724912" cy="133455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r>
                <a:rPr lang="en-US" dirty="0">
                  <a:solidFill>
                    <a:schemeClr val="accent2"/>
                  </a:solidFill>
                </a:rPr>
                <a:t>This project aimed to analyze and visualize manufacturing operations to monitor production efficiency, rejection patterns, and overall performance across employees, machines, and departments.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B1D3136-2FBA-EFED-C3D4-D6C7AB701AC4}"/>
              </a:ext>
            </a:extLst>
          </p:cNvPr>
          <p:cNvGrpSpPr/>
          <p:nvPr/>
        </p:nvGrpSpPr>
        <p:grpSpPr>
          <a:xfrm>
            <a:off x="4463525" y="4040227"/>
            <a:ext cx="2953512" cy="3220408"/>
            <a:chOff x="4050792" y="3639312"/>
            <a:chExt cx="3172968" cy="2258568"/>
          </a:xfrm>
        </p:grpSpPr>
        <p:pic>
          <p:nvPicPr>
            <p:cNvPr id="46" name="Image 2" descr="preencoded.png">
              <a:extLst>
                <a:ext uri="{FF2B5EF4-FFF2-40B4-BE49-F238E27FC236}">
                  <a16:creationId xmlns:a16="http://schemas.microsoft.com/office/drawing/2014/main" id="{7E77752D-438C-E770-4126-852C3122F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50792" y="3639312"/>
              <a:ext cx="3172968" cy="2258568"/>
            </a:xfrm>
            <a:prstGeom prst="rect">
              <a:avLst/>
            </a:prstGeom>
          </p:spPr>
        </p:pic>
        <p:pic>
          <p:nvPicPr>
            <p:cNvPr id="47" name="Image 6" descr="preencoded.png">
              <a:extLst>
                <a:ext uri="{FF2B5EF4-FFF2-40B4-BE49-F238E27FC236}">
                  <a16:creationId xmlns:a16="http://schemas.microsoft.com/office/drawing/2014/main" id="{C59C7499-05AB-BEF0-60FD-F89D6CA11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9392" y="4453128"/>
              <a:ext cx="2724912" cy="1225296"/>
            </a:xfrm>
            <a:prstGeom prst="rect">
              <a:avLst/>
            </a:prstGeom>
          </p:spPr>
        </p:pic>
        <p:pic>
          <p:nvPicPr>
            <p:cNvPr id="48" name="Image 10" descr="preencoded.png">
              <a:extLst>
                <a:ext uri="{FF2B5EF4-FFF2-40B4-BE49-F238E27FC236}">
                  <a16:creationId xmlns:a16="http://schemas.microsoft.com/office/drawing/2014/main" id="{3DC17DBA-E40F-08E9-6F07-AEB1B5D1B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5621" y="3705194"/>
              <a:ext cx="420624" cy="420624"/>
            </a:xfrm>
            <a:prstGeom prst="rect">
              <a:avLst/>
            </a:prstGeom>
          </p:spPr>
        </p:pic>
        <p:sp>
          <p:nvSpPr>
            <p:cNvPr id="49" name="Text 4">
              <a:extLst>
                <a:ext uri="{FF2B5EF4-FFF2-40B4-BE49-F238E27FC236}">
                  <a16:creationId xmlns:a16="http://schemas.microsoft.com/office/drawing/2014/main" id="{A63DEDF5-293A-807F-2EC1-D9257C3CC3F1}"/>
                </a:ext>
              </a:extLst>
            </p:cNvPr>
            <p:cNvSpPr/>
            <p:nvPr/>
          </p:nvSpPr>
          <p:spPr>
            <a:xfrm>
              <a:off x="5492780" y="3732625"/>
              <a:ext cx="146304" cy="3657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92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2</a:t>
              </a:r>
              <a:endParaRPr lang="en-US" sz="1920" dirty="0">
                <a:solidFill>
                  <a:schemeClr val="bg1"/>
                </a:solidFill>
              </a:endParaRPr>
            </a:p>
          </p:txBody>
        </p:sp>
        <p:sp>
          <p:nvSpPr>
            <p:cNvPr id="50" name="Text 5">
              <a:extLst>
                <a:ext uri="{FF2B5EF4-FFF2-40B4-BE49-F238E27FC236}">
                  <a16:creationId xmlns:a16="http://schemas.microsoft.com/office/drawing/2014/main" id="{6BB1150B-7832-72BB-48B4-7C2101599F34}"/>
                </a:ext>
              </a:extLst>
            </p:cNvPr>
            <p:cNvSpPr/>
            <p:nvPr/>
          </p:nvSpPr>
          <p:spPr>
            <a:xfrm>
              <a:off x="4257999" y="4170604"/>
              <a:ext cx="2724912" cy="125272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panose="020B0604020202020204" pitchFamily="34" charset="0"/>
                </a:rPr>
                <a:t>Woven Labels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panose="020B0604020202020204" pitchFamily="34" charset="0"/>
                </a:rPr>
                <a:t> emerged as the most productive yet also the 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panose="020B0604020202020204" pitchFamily="34" charset="0"/>
                </a:rPr>
                <a:t>most rejection-prone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panose="020B0604020202020204" pitchFamily="34" charset="0"/>
                </a:rPr>
                <a:t> department.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A4C6754-9F12-5402-5CD6-BB1A9FE3D893}"/>
              </a:ext>
            </a:extLst>
          </p:cNvPr>
          <p:cNvGrpSpPr/>
          <p:nvPr/>
        </p:nvGrpSpPr>
        <p:grpSpPr>
          <a:xfrm>
            <a:off x="7544710" y="4036088"/>
            <a:ext cx="3443394" cy="3234346"/>
            <a:chOff x="7415784" y="3639312"/>
            <a:chExt cx="3172968" cy="2258568"/>
          </a:xfrm>
        </p:grpSpPr>
        <p:pic>
          <p:nvPicPr>
            <p:cNvPr id="53" name="Image 3" descr="preencoded.png">
              <a:extLst>
                <a:ext uri="{FF2B5EF4-FFF2-40B4-BE49-F238E27FC236}">
                  <a16:creationId xmlns:a16="http://schemas.microsoft.com/office/drawing/2014/main" id="{EF43435C-7667-1E72-1CA2-7FAE8A158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15784" y="3639312"/>
              <a:ext cx="3172968" cy="2258568"/>
            </a:xfrm>
            <a:prstGeom prst="rect">
              <a:avLst/>
            </a:prstGeom>
          </p:spPr>
        </p:pic>
        <p:pic>
          <p:nvPicPr>
            <p:cNvPr id="54" name="Image 7" descr="preencoded.png">
              <a:extLst>
                <a:ext uri="{FF2B5EF4-FFF2-40B4-BE49-F238E27FC236}">
                  <a16:creationId xmlns:a16="http://schemas.microsoft.com/office/drawing/2014/main" id="{4C79D6D7-3776-7BC8-179D-1BA5AC5F8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44384" y="4453128"/>
              <a:ext cx="2724912" cy="1225296"/>
            </a:xfrm>
            <a:prstGeom prst="rect">
              <a:avLst/>
            </a:prstGeom>
          </p:spPr>
        </p:pic>
        <p:pic>
          <p:nvPicPr>
            <p:cNvPr id="55" name="Image 11" descr="preencoded.png">
              <a:extLst>
                <a:ext uri="{FF2B5EF4-FFF2-40B4-BE49-F238E27FC236}">
                  <a16:creationId xmlns:a16="http://schemas.microsoft.com/office/drawing/2014/main" id="{C6A2F724-3E6D-4570-2E9A-5D92D5F7C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56904" y="3717533"/>
              <a:ext cx="373904" cy="373904"/>
            </a:xfrm>
            <a:prstGeom prst="rect">
              <a:avLst/>
            </a:prstGeom>
          </p:spPr>
        </p:pic>
        <p:sp>
          <p:nvSpPr>
            <p:cNvPr id="56" name="Text 6">
              <a:extLst>
                <a:ext uri="{FF2B5EF4-FFF2-40B4-BE49-F238E27FC236}">
                  <a16:creationId xmlns:a16="http://schemas.microsoft.com/office/drawing/2014/main" id="{1CE7494D-4E88-3E26-FC23-5A809C677C8F}"/>
                </a:ext>
              </a:extLst>
            </p:cNvPr>
            <p:cNvSpPr/>
            <p:nvPr/>
          </p:nvSpPr>
          <p:spPr>
            <a:xfrm>
              <a:off x="8902476" y="3744965"/>
              <a:ext cx="147767" cy="3657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2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3</a:t>
              </a:r>
              <a:endPara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Text 7">
              <a:extLst>
                <a:ext uri="{FF2B5EF4-FFF2-40B4-BE49-F238E27FC236}">
                  <a16:creationId xmlns:a16="http://schemas.microsoft.com/office/drawing/2014/main" id="{A79B2EF2-4FB5-C4EE-899A-418B02197771}"/>
                </a:ext>
              </a:extLst>
            </p:cNvPr>
            <p:cNvSpPr/>
            <p:nvPr/>
          </p:nvSpPr>
          <p:spPr>
            <a:xfrm>
              <a:off x="7639811" y="4557781"/>
              <a:ext cx="2724912" cy="9784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ts val="192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 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panose="020B0604020202020204" pitchFamily="34" charset="0"/>
                </a:rPr>
                <a:t>A few 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panose="020B0604020202020204" pitchFamily="34" charset="0"/>
                </a:rPr>
                <a:t>employees and machines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panose="020B0604020202020204" pitchFamily="34" charset="0"/>
                </a:rPr>
                <a:t> contribute significantly to total rejections suggesting a need for </a:t>
              </a:r>
              <a:r>
                <a:rPr kumimoji="0" lang="en-US" altLang="en-US" b="1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panose="020B0604020202020204" pitchFamily="34" charset="0"/>
                </a:rPr>
                <a:t>focused quality training and maintenance schedules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accent2"/>
                  </a:solidFill>
                  <a:effectLst/>
                  <a:latin typeface="Arial" panose="020B0604020202020204" pitchFamily="34" charset="0"/>
                </a:rPr>
                <a:t>.</a:t>
              </a:r>
            </a:p>
            <a:p>
              <a:pPr marL="0" indent="0" algn="l">
                <a:lnSpc>
                  <a:spcPts val="1920"/>
                </a:lnSpc>
                <a:buNone/>
              </a:pPr>
              <a:endParaRPr lang="en-US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2D9BA01-F361-8A1D-8F5A-4EC72E203BB6}"/>
              </a:ext>
            </a:extLst>
          </p:cNvPr>
          <p:cNvGrpSpPr/>
          <p:nvPr/>
        </p:nvGrpSpPr>
        <p:grpSpPr>
          <a:xfrm>
            <a:off x="11111860" y="4008305"/>
            <a:ext cx="3172968" cy="3234345"/>
            <a:chOff x="10780776" y="3639312"/>
            <a:chExt cx="3172968" cy="2258568"/>
          </a:xfrm>
        </p:grpSpPr>
        <p:pic>
          <p:nvPicPr>
            <p:cNvPr id="60" name="Image 4" descr="preencoded.png">
              <a:extLst>
                <a:ext uri="{FF2B5EF4-FFF2-40B4-BE49-F238E27FC236}">
                  <a16:creationId xmlns:a16="http://schemas.microsoft.com/office/drawing/2014/main" id="{2215C791-4616-1D79-4968-D4B0EEFD5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780776" y="3639312"/>
              <a:ext cx="3172968" cy="2258568"/>
            </a:xfrm>
            <a:prstGeom prst="rect">
              <a:avLst/>
            </a:prstGeom>
          </p:spPr>
        </p:pic>
        <p:pic>
          <p:nvPicPr>
            <p:cNvPr id="61" name="Image 8" descr="preencoded.png">
              <a:extLst>
                <a:ext uri="{FF2B5EF4-FFF2-40B4-BE49-F238E27FC236}">
                  <a16:creationId xmlns:a16="http://schemas.microsoft.com/office/drawing/2014/main" id="{C862FD03-1354-C602-2954-70BC15312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09376" y="4453128"/>
              <a:ext cx="2724912" cy="1225296"/>
            </a:xfrm>
            <a:prstGeom prst="rect">
              <a:avLst/>
            </a:prstGeom>
          </p:spPr>
        </p:pic>
        <p:pic>
          <p:nvPicPr>
            <p:cNvPr id="62" name="Image 12" descr="preencoded.png">
              <a:extLst>
                <a:ext uri="{FF2B5EF4-FFF2-40B4-BE49-F238E27FC236}">
                  <a16:creationId xmlns:a16="http://schemas.microsoft.com/office/drawing/2014/main" id="{E878D1F2-57B6-94A5-2920-613D48B65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057888" y="3639312"/>
              <a:ext cx="420624" cy="420624"/>
            </a:xfrm>
            <a:prstGeom prst="rect">
              <a:avLst/>
            </a:prstGeom>
          </p:spPr>
        </p:pic>
        <p:sp>
          <p:nvSpPr>
            <p:cNvPr id="63" name="Text 8">
              <a:extLst>
                <a:ext uri="{FF2B5EF4-FFF2-40B4-BE49-F238E27FC236}">
                  <a16:creationId xmlns:a16="http://schemas.microsoft.com/office/drawing/2014/main" id="{83DDD9A8-A684-A089-0780-13DB4282B5C8}"/>
                </a:ext>
              </a:extLst>
            </p:cNvPr>
            <p:cNvSpPr/>
            <p:nvPr/>
          </p:nvSpPr>
          <p:spPr>
            <a:xfrm>
              <a:off x="12203461" y="3666744"/>
              <a:ext cx="147767" cy="36576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300"/>
                </a:lnSpc>
                <a:buNone/>
              </a:pPr>
              <a:r>
                <a:rPr lang="en-US" sz="192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4</a:t>
              </a:r>
              <a:endParaRPr lang="en-US" sz="192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4" name="Text 9">
              <a:extLst>
                <a:ext uri="{FF2B5EF4-FFF2-40B4-BE49-F238E27FC236}">
                  <a16:creationId xmlns:a16="http://schemas.microsoft.com/office/drawing/2014/main" id="{D5AFC79F-A837-A612-CBCB-78DF9668CACC}"/>
                </a:ext>
              </a:extLst>
            </p:cNvPr>
            <p:cNvSpPr/>
            <p:nvPr/>
          </p:nvSpPr>
          <p:spPr>
            <a:xfrm>
              <a:off x="11032855" y="4541167"/>
              <a:ext cx="2724912" cy="73152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>
                <a:lnSpc>
                  <a:spcPts val="1920"/>
                </a:lnSpc>
              </a:pPr>
              <a:r>
                <a:rPr lang="en-US" sz="1600" dirty="0">
                  <a:solidFill>
                    <a:schemeClr val="accent2"/>
                  </a:solidFill>
                </a:rPr>
                <a:t> </a:t>
              </a:r>
              <a:r>
                <a:rPr lang="en-US" b="1" dirty="0">
                  <a:solidFill>
                    <a:schemeClr val="accent2"/>
                  </a:solidFill>
                </a:rPr>
                <a:t>Daily and trend analyses</a:t>
              </a:r>
              <a:r>
                <a:rPr lang="en-US" dirty="0">
                  <a:solidFill>
                    <a:schemeClr val="accent2"/>
                  </a:solidFill>
                </a:rPr>
                <a:t> reveal operational peaks and quality dips, emphasizing the importance of stable workloads and continuous monitoring.</a:t>
              </a:r>
            </a:p>
            <a:p>
              <a:pPr marL="0" indent="0" algn="l">
                <a:lnSpc>
                  <a:spcPts val="1920"/>
                </a:lnSpc>
                <a:buNone/>
              </a:pPr>
              <a:endParaRPr lang="en-US" sz="1530" dirty="0">
                <a:solidFill>
                  <a:schemeClr val="accent2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0"/>
          <p:cNvSpPr/>
          <p:nvPr/>
        </p:nvSpPr>
        <p:spPr>
          <a:xfrm>
            <a:off x="681228" y="603950"/>
            <a:ext cx="13267944" cy="6309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496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Slide:1</a:t>
            </a: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							Introduction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pic>
        <p:nvPicPr>
          <p:cNvPr id="25" name="Image 2" descr="preencoded.png">
            <a:extLst>
              <a:ext uri="{FF2B5EF4-FFF2-40B4-BE49-F238E27FC236}">
                <a16:creationId xmlns:a16="http://schemas.microsoft.com/office/drawing/2014/main" id="{F2FFB13B-2224-7570-83AB-A8D4F2017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24" y="1384982"/>
            <a:ext cx="13267944" cy="27432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66FFAE3-32C0-E930-47D0-92A6A56DB661}"/>
              </a:ext>
            </a:extLst>
          </p:cNvPr>
          <p:cNvSpPr/>
          <p:nvPr/>
        </p:nvSpPr>
        <p:spPr>
          <a:xfrm>
            <a:off x="681227" y="1709483"/>
            <a:ext cx="13168587" cy="2604590"/>
          </a:xfrm>
          <a:prstGeom prst="roundRect">
            <a:avLst>
              <a:gd name="adj" fmla="val 6410"/>
            </a:avLst>
          </a:prstGeom>
          <a:ln>
            <a:noFill/>
          </a:ln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accent2"/>
                </a:solidFill>
              </a:rPr>
              <a:t>The Manufacturing Analytics project aims to analyze large-scale production data to identify trends, improve operational efficiency, and optimize manufacturing processes. Through the use of </a:t>
            </a:r>
            <a:r>
              <a:rPr lang="en-US" sz="2800" b="1" dirty="0">
                <a:solidFill>
                  <a:schemeClr val="accent2"/>
                </a:solidFill>
              </a:rPr>
              <a:t>Excel, Tableau, SQL, and Power BI</a:t>
            </a:r>
            <a:r>
              <a:rPr lang="en-US" sz="2800" dirty="0">
                <a:solidFill>
                  <a:schemeClr val="accent2"/>
                </a:solidFill>
              </a:rPr>
              <a:t>, the data was transformed into meaningful insights, supporting data-driven decisions across departments, machinery, and workforce performance.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64EBCA7-57C8-CB8B-D2CA-DBC3384BA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89" y="4490805"/>
            <a:ext cx="13268325" cy="285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778172F-04D0-5E45-1620-A948409C572F}"/>
              </a:ext>
            </a:extLst>
          </p:cNvPr>
          <p:cNvSpPr txBox="1"/>
          <p:nvPr/>
        </p:nvSpPr>
        <p:spPr>
          <a:xfrm>
            <a:off x="581489" y="4815877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Tools used</a:t>
            </a:r>
            <a:endParaRPr lang="en-US" sz="28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0D8ABAD-FD70-C1BE-65A6-A5344B5F5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3087" y="5427892"/>
            <a:ext cx="1752749" cy="175274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9C5DC89-909E-4BD3-060A-CCF076CC3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8721" y="5339097"/>
            <a:ext cx="2000381" cy="200038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65BE0EA-56F7-7805-BD95-95C5F99ECE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592" y="5456652"/>
            <a:ext cx="2875079" cy="169522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AE73C4D-48DE-89A8-EBE2-7B5578BA39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6213" y="5405280"/>
            <a:ext cx="1922065" cy="19220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" y="1191062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418171" y="43389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4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Slide:2								</a:t>
            </a: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Overview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384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B6FBC0-223F-E02A-82ED-CCAEEA8943EA}"/>
              </a:ext>
            </a:extLst>
          </p:cNvPr>
          <p:cNvSpPr txBox="1"/>
          <p:nvPr/>
        </p:nvSpPr>
        <p:spPr>
          <a:xfrm>
            <a:off x="676656" y="1589547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Understanding the Data</a:t>
            </a:r>
            <a:endParaRPr lang="en-US" sz="2800" b="1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183807E5-4C03-1F34-A355-C589A811327A}"/>
              </a:ext>
            </a:extLst>
          </p:cNvPr>
          <p:cNvSpPr/>
          <p:nvPr/>
        </p:nvSpPr>
        <p:spPr>
          <a:xfrm>
            <a:off x="676656" y="2305797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285750" indent="-285750" algn="l">
              <a:lnSpc>
                <a:spcPts val="192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dataset consists of detailed production records, machine and employee data, and department-level performance.</a:t>
            </a:r>
            <a:endParaRPr lang="en-US" sz="20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118910D0-0A23-5533-A753-7D087C3811FE}"/>
              </a:ext>
            </a:extLst>
          </p:cNvPr>
          <p:cNvSpPr/>
          <p:nvPr/>
        </p:nvSpPr>
        <p:spPr>
          <a:xfrm>
            <a:off x="676656" y="2762997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285750" indent="-285750" algn="l">
              <a:lnSpc>
                <a:spcPts val="192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It was designed to track manufacturing quantities, rejections, production costs, and wastage across different operational units.</a:t>
            </a:r>
            <a:endParaRPr lang="en-US" sz="2000" dirty="0"/>
          </a:p>
        </p:txBody>
      </p:sp>
      <p:graphicFrame>
        <p:nvGraphicFramePr>
          <p:cNvPr id="17" name="Table 0">
            <a:extLst>
              <a:ext uri="{FF2B5EF4-FFF2-40B4-BE49-F238E27FC236}">
                <a16:creationId xmlns:a16="http://schemas.microsoft.com/office/drawing/2014/main" id="{E820588C-88E6-2035-6B18-219D3625F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26428"/>
              </p:ext>
            </p:extLst>
          </p:nvPr>
        </p:nvGraphicFramePr>
        <p:xfrm>
          <a:off x="685800" y="3517623"/>
          <a:ext cx="13277088" cy="3328416"/>
        </p:xfrm>
        <a:graphic>
          <a:graphicData uri="http://schemas.openxmlformats.org/drawingml/2006/table">
            <a:tbl>
              <a:tblPr/>
              <a:tblGrid>
                <a:gridCol w="33192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19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19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192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035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595959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Dataset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595959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Purpose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595959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Key Fields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595959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Data Cleaning Tasks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1872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Production Data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Tracks daily production and rejection quantities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Date, Department, Machine Code, Employee Code, Manufactured Qty, Rejected Qty, Produced Qty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Removed nulls, corrected data types, formatted dates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Machine Master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Machine details by department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Machine Code, Machine Name, Department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Checked for duplicates, aligned codes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8096"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Employee Master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Employee details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Employee Code, Name, Department, Shift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ts val="1920"/>
                        </a:lnSpc>
                        <a:buNone/>
                      </a:pPr>
                      <a:r>
                        <a:rPr lang="en-US" sz="1530" b="1" dirty="0">
                          <a:solidFill>
                            <a:srgbClr val="2B2B2B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Normalized names, validated department codes</a:t>
                      </a:r>
                      <a:endParaRPr lang="en-US" sz="1200" b="1" dirty="0"/>
                    </a:p>
                  </a:txBody>
                  <a:tcPr marL="194310" marR="194310" marT="116840" marB="116840">
                    <a:lnL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B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3970C3-7DA0-5C91-38DE-D79B6B0D7CEC}"/>
              </a:ext>
            </a:extLst>
          </p:cNvPr>
          <p:cNvCxnSpPr/>
          <p:nvPr/>
        </p:nvCxnSpPr>
        <p:spPr>
          <a:xfrm>
            <a:off x="3982720" y="3517623"/>
            <a:ext cx="0" cy="3328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6B7A3BC-2D03-2389-7E51-1B9476CB0AA2}"/>
              </a:ext>
            </a:extLst>
          </p:cNvPr>
          <p:cNvCxnSpPr/>
          <p:nvPr/>
        </p:nvCxnSpPr>
        <p:spPr>
          <a:xfrm>
            <a:off x="7294880" y="3517623"/>
            <a:ext cx="0" cy="3328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370AC3-7DC8-5064-44C0-826D05FA882D}"/>
              </a:ext>
            </a:extLst>
          </p:cNvPr>
          <p:cNvCxnSpPr/>
          <p:nvPr/>
        </p:nvCxnSpPr>
        <p:spPr>
          <a:xfrm>
            <a:off x="10668000" y="3517623"/>
            <a:ext cx="0" cy="33284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6136BE6-2F82-5620-051D-3E68FE5D006C}"/>
              </a:ext>
            </a:extLst>
          </p:cNvPr>
          <p:cNvCxnSpPr>
            <a:cxnSpLocks/>
            <a:stCxn id="17" idx="1"/>
          </p:cNvCxnSpPr>
          <p:nvPr/>
        </p:nvCxnSpPr>
        <p:spPr>
          <a:xfrm flipV="1">
            <a:off x="685800" y="5111240"/>
            <a:ext cx="13299694" cy="70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65451C-2F1A-9F35-EE57-A9C2E3E555D4}"/>
              </a:ext>
            </a:extLst>
          </p:cNvPr>
          <p:cNvCxnSpPr>
            <a:cxnSpLocks/>
          </p:cNvCxnSpPr>
          <p:nvPr/>
        </p:nvCxnSpPr>
        <p:spPr>
          <a:xfrm flipV="1">
            <a:off x="654050" y="5924615"/>
            <a:ext cx="13281660" cy="131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8" y="1138428"/>
            <a:ext cx="13267944" cy="274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9" name="Text 4"/>
          <p:cNvSpPr/>
          <p:nvPr/>
        </p:nvSpPr>
        <p:spPr>
          <a:xfrm>
            <a:off x="681228" y="427975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48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Slide: 3 						</a:t>
            </a:r>
            <a:r>
              <a:rPr lang="en-US" sz="4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Objectives and KPIs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685800" y="522122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i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</a:t>
            </a:r>
            <a:endParaRPr lang="en-US" sz="384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ED7386-27B5-C1A2-1724-F906F859BC08}"/>
              </a:ext>
            </a:extLst>
          </p:cNvPr>
          <p:cNvSpPr txBox="1"/>
          <p:nvPr/>
        </p:nvSpPr>
        <p:spPr>
          <a:xfrm>
            <a:off x="3930805" y="1339746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Defining Objectives and Key Metrics</a:t>
            </a:r>
            <a:endParaRPr lang="en-US" sz="2800" b="1" dirty="0"/>
          </a:p>
        </p:txBody>
      </p:sp>
      <p:sp>
        <p:nvSpPr>
          <p:cNvPr id="18" name="Text 1">
            <a:extLst>
              <a:ext uri="{FF2B5EF4-FFF2-40B4-BE49-F238E27FC236}">
                <a16:creationId xmlns:a16="http://schemas.microsoft.com/office/drawing/2014/main" id="{0F2FCF67-3976-2AF0-EF09-068AAA9E71FB}"/>
              </a:ext>
            </a:extLst>
          </p:cNvPr>
          <p:cNvSpPr/>
          <p:nvPr/>
        </p:nvSpPr>
        <p:spPr>
          <a:xfrm>
            <a:off x="0" y="2138697"/>
            <a:ext cx="5776055" cy="578595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Objectives</a:t>
            </a:r>
            <a:endParaRPr lang="en-US" sz="2800" b="1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69A1843-A22A-F92D-1A4B-DC2E22673BF6}"/>
              </a:ext>
            </a:extLst>
          </p:cNvPr>
          <p:cNvGrpSpPr/>
          <p:nvPr/>
        </p:nvGrpSpPr>
        <p:grpSpPr>
          <a:xfrm>
            <a:off x="258599" y="3425952"/>
            <a:ext cx="5776055" cy="3761926"/>
            <a:chOff x="594265" y="3178863"/>
            <a:chExt cx="5776055" cy="3136593"/>
          </a:xfrm>
        </p:grpSpPr>
        <p:pic>
          <p:nvPicPr>
            <p:cNvPr id="13" name="Image 2" descr="preencoded.png">
              <a:extLst>
                <a:ext uri="{FF2B5EF4-FFF2-40B4-BE49-F238E27FC236}">
                  <a16:creationId xmlns:a16="http://schemas.microsoft.com/office/drawing/2014/main" id="{889728FA-B75F-8067-5B04-025E87F0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265" y="3178863"/>
              <a:ext cx="5776055" cy="487238"/>
            </a:xfrm>
            <a:prstGeom prst="rect">
              <a:avLst/>
            </a:prstGeom>
          </p:spPr>
        </p:pic>
        <p:pic>
          <p:nvPicPr>
            <p:cNvPr id="14" name="Image 3" descr="preencoded.png">
              <a:extLst>
                <a:ext uri="{FF2B5EF4-FFF2-40B4-BE49-F238E27FC236}">
                  <a16:creationId xmlns:a16="http://schemas.microsoft.com/office/drawing/2014/main" id="{451B828B-639D-9395-915C-B51555945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265" y="3838664"/>
              <a:ext cx="5776055" cy="487238"/>
            </a:xfrm>
            <a:prstGeom prst="rect">
              <a:avLst/>
            </a:prstGeom>
          </p:spPr>
        </p:pic>
        <p:pic>
          <p:nvPicPr>
            <p:cNvPr id="15" name="Image 4" descr="preencoded.png">
              <a:extLst>
                <a:ext uri="{FF2B5EF4-FFF2-40B4-BE49-F238E27FC236}">
                  <a16:creationId xmlns:a16="http://schemas.microsoft.com/office/drawing/2014/main" id="{2F76BA8F-4759-FEA3-1764-55D9EEB7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265" y="4498465"/>
              <a:ext cx="5776055" cy="487238"/>
            </a:xfrm>
            <a:prstGeom prst="rect">
              <a:avLst/>
            </a:prstGeom>
          </p:spPr>
        </p:pic>
        <p:pic>
          <p:nvPicPr>
            <p:cNvPr id="16" name="Image 5" descr="preencoded.png">
              <a:extLst>
                <a:ext uri="{FF2B5EF4-FFF2-40B4-BE49-F238E27FC236}">
                  <a16:creationId xmlns:a16="http://schemas.microsoft.com/office/drawing/2014/main" id="{1DB9D2D3-7154-D7BC-6743-CCD9609F4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265" y="5168417"/>
              <a:ext cx="5776055" cy="487238"/>
            </a:xfrm>
            <a:prstGeom prst="rect">
              <a:avLst/>
            </a:prstGeom>
          </p:spPr>
        </p:pic>
        <p:pic>
          <p:nvPicPr>
            <p:cNvPr id="17" name="Image 6" descr="preencoded.png">
              <a:extLst>
                <a:ext uri="{FF2B5EF4-FFF2-40B4-BE49-F238E27FC236}">
                  <a16:creationId xmlns:a16="http://schemas.microsoft.com/office/drawing/2014/main" id="{A007B561-BE15-E039-C5F0-65B13F5C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265" y="5828218"/>
              <a:ext cx="5776055" cy="487238"/>
            </a:xfrm>
            <a:prstGeom prst="rect">
              <a:avLst/>
            </a:prstGeom>
          </p:spPr>
        </p:pic>
        <p:sp>
          <p:nvSpPr>
            <p:cNvPr id="19" name="Text 2">
              <a:extLst>
                <a:ext uri="{FF2B5EF4-FFF2-40B4-BE49-F238E27FC236}">
                  <a16:creationId xmlns:a16="http://schemas.microsoft.com/office/drawing/2014/main" id="{732F5364-6958-B459-EEB7-0F4DD95CA3FC}"/>
                </a:ext>
              </a:extLst>
            </p:cNvPr>
            <p:cNvSpPr/>
            <p:nvPr/>
          </p:nvSpPr>
          <p:spPr>
            <a:xfrm>
              <a:off x="681841" y="3300672"/>
              <a:ext cx="5604883" cy="233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630"/>
                </a:lnSpc>
                <a:buNone/>
              </a:pPr>
              <a:r>
                <a:rPr lang="en-US" sz="16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To track manufacturing output across departments and machines.</a:t>
              </a:r>
              <a:endPara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Text 3">
              <a:extLst>
                <a:ext uri="{FF2B5EF4-FFF2-40B4-BE49-F238E27FC236}">
                  <a16:creationId xmlns:a16="http://schemas.microsoft.com/office/drawing/2014/main" id="{E52D0B57-9E67-7976-6DA3-4E4E332BE1F5}"/>
                </a:ext>
              </a:extLst>
            </p:cNvPr>
            <p:cNvSpPr/>
            <p:nvPr/>
          </p:nvSpPr>
          <p:spPr>
            <a:xfrm>
              <a:off x="681841" y="3960473"/>
              <a:ext cx="5604883" cy="233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630"/>
                </a:lnSpc>
                <a:buNone/>
              </a:pPr>
              <a:r>
                <a:rPr lang="en-US" sz="16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To measure wastage and rejection rates accurately.</a:t>
              </a:r>
              <a:endPara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1" name="Text 4">
              <a:extLst>
                <a:ext uri="{FF2B5EF4-FFF2-40B4-BE49-F238E27FC236}">
                  <a16:creationId xmlns:a16="http://schemas.microsoft.com/office/drawing/2014/main" id="{5F5E32C2-928A-E050-32C9-7BB405C1B369}"/>
                </a:ext>
              </a:extLst>
            </p:cNvPr>
            <p:cNvSpPr/>
            <p:nvPr/>
          </p:nvSpPr>
          <p:spPr>
            <a:xfrm>
              <a:off x="681841" y="4630425"/>
              <a:ext cx="5604883" cy="233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630"/>
                </a:lnSpc>
                <a:buNone/>
              </a:pPr>
              <a:r>
                <a:rPr lang="en-US" sz="16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To identify underperforming machines and employees.</a:t>
              </a:r>
              <a:endPara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Text 5">
              <a:extLst>
                <a:ext uri="{FF2B5EF4-FFF2-40B4-BE49-F238E27FC236}">
                  <a16:creationId xmlns:a16="http://schemas.microsoft.com/office/drawing/2014/main" id="{F41BE06D-0C76-8C55-7D05-D0542DA48259}"/>
                </a:ext>
              </a:extLst>
            </p:cNvPr>
            <p:cNvSpPr/>
            <p:nvPr/>
          </p:nvSpPr>
          <p:spPr>
            <a:xfrm>
              <a:off x="681841" y="5290226"/>
              <a:ext cx="5604883" cy="233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630"/>
                </a:lnSpc>
                <a:buNone/>
              </a:pPr>
              <a:r>
                <a:rPr lang="en-US" sz="16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To analyze cost impact and efficiency improvements.</a:t>
              </a:r>
              <a:endPara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3" name="Text 6">
              <a:extLst>
                <a:ext uri="{FF2B5EF4-FFF2-40B4-BE49-F238E27FC236}">
                  <a16:creationId xmlns:a16="http://schemas.microsoft.com/office/drawing/2014/main" id="{F6A597F5-B7DC-F13A-C281-070E6313AE9E}"/>
                </a:ext>
              </a:extLst>
            </p:cNvPr>
            <p:cNvSpPr/>
            <p:nvPr/>
          </p:nvSpPr>
          <p:spPr>
            <a:xfrm>
              <a:off x="681841" y="5960178"/>
              <a:ext cx="5604883" cy="23346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630"/>
                </a:lnSpc>
                <a:buNone/>
              </a:pPr>
              <a:r>
                <a:rPr lang="en-US" sz="1600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To visualize key manufacturing metrics interactively for management.</a:t>
              </a:r>
              <a:endParaRPr lang="en-US" sz="1600" b="1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B20F0C7-7329-CA33-A565-3EC558653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954088"/>
              </p:ext>
            </p:extLst>
          </p:nvPr>
        </p:nvGraphicFramePr>
        <p:xfrm>
          <a:off x="6633972" y="2959629"/>
          <a:ext cx="7547216" cy="48720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6804">
                  <a:extLst>
                    <a:ext uri="{9D8B030D-6E8A-4147-A177-3AD203B41FA5}">
                      <a16:colId xmlns:a16="http://schemas.microsoft.com/office/drawing/2014/main" val="3901145778"/>
                    </a:ext>
                  </a:extLst>
                </a:gridCol>
                <a:gridCol w="1886804">
                  <a:extLst>
                    <a:ext uri="{9D8B030D-6E8A-4147-A177-3AD203B41FA5}">
                      <a16:colId xmlns:a16="http://schemas.microsoft.com/office/drawing/2014/main" val="3762471331"/>
                    </a:ext>
                  </a:extLst>
                </a:gridCol>
                <a:gridCol w="1886804">
                  <a:extLst>
                    <a:ext uri="{9D8B030D-6E8A-4147-A177-3AD203B41FA5}">
                      <a16:colId xmlns:a16="http://schemas.microsoft.com/office/drawing/2014/main" val="2304566895"/>
                    </a:ext>
                  </a:extLst>
                </a:gridCol>
                <a:gridCol w="1886804">
                  <a:extLst>
                    <a:ext uri="{9D8B030D-6E8A-4147-A177-3AD203B41FA5}">
                      <a16:colId xmlns:a16="http://schemas.microsoft.com/office/drawing/2014/main" val="1319466857"/>
                    </a:ext>
                  </a:extLst>
                </a:gridCol>
              </a:tblGrid>
              <a:tr h="543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KPI Name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Purpose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Formula / Logic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Expected Output Format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61533391"/>
                  </a:ext>
                </a:extLst>
              </a:tr>
              <a:tr h="543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Manufactured Qty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Measures total items produced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SUM(Manufactured Qty)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86.77 (M)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15609691"/>
                  </a:ext>
                </a:extLst>
              </a:tr>
              <a:tr h="543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Rejected Qty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Items not meeting quality standards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SUM(Rejected Qty)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524.73 (K)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70961689"/>
                  </a:ext>
                </a:extLst>
              </a:tr>
              <a:tr h="543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Produced Qty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Final accepted items post rejection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SUM(Produced Qty)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86.24 (M)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113931550"/>
                  </a:ext>
                </a:extLst>
              </a:tr>
              <a:tr h="106956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Wastage Rate (%)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Efficiency indicator for losses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(SUM(Rejected Qty) / (SUM(Manufactured Qty) - SUM(Rejected Qty))) * 100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0.608%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59769048"/>
                  </a:ext>
                </a:extLst>
              </a:tr>
              <a:tr h="543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Total Employees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Total workforce involved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DISTINCTCOUNT(Employee Code)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129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11714965"/>
                  </a:ext>
                </a:extLst>
              </a:tr>
              <a:tr h="543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Total Machinery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Total active machines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DISTINCTCOUNT(Machine Code)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87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11497870"/>
                  </a:ext>
                </a:extLst>
              </a:tr>
              <a:tr h="54320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Manufacturing Cost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Daily cost of production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>
                          <a:effectLst/>
                        </a:rPr>
                        <a:t>SUM(Total Manufacturing Cost)</a:t>
                      </a:r>
                      <a:endParaRPr lang="en-US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₹ 12.77 (M)</a:t>
                      </a:r>
                      <a:endParaRPr lang="en-US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81116763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0B6415C4-600E-2D24-7FDE-1D086CAC76AD}"/>
              </a:ext>
            </a:extLst>
          </p:cNvPr>
          <p:cNvSpPr txBox="1"/>
          <p:nvPr/>
        </p:nvSpPr>
        <p:spPr>
          <a:xfrm>
            <a:off x="6865988" y="2080932"/>
            <a:ext cx="7315200" cy="581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408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Key Metrics</a:t>
            </a:r>
            <a:endParaRPr lang="en-US" sz="28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40" y="10058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476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>
              <a:solidFill>
                <a:schemeClr val="accent2"/>
              </a:solidFill>
            </a:endParaRPr>
          </a:p>
        </p:txBody>
      </p:sp>
      <p:sp>
        <p:nvSpPr>
          <p:cNvPr id="6" name="Text 1"/>
          <p:cNvSpPr/>
          <p:nvPr/>
        </p:nvSpPr>
        <p:spPr>
          <a:xfrm>
            <a:off x="685800" y="240487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>
              <a:solidFill>
                <a:schemeClr val="accent2"/>
              </a:solidFill>
            </a:endParaRPr>
          </a:p>
        </p:txBody>
      </p:sp>
      <p:sp>
        <p:nvSpPr>
          <p:cNvPr id="7" name="Text 2"/>
          <p:cNvSpPr/>
          <p:nvPr/>
        </p:nvSpPr>
        <p:spPr>
          <a:xfrm>
            <a:off x="685800" y="28712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>
              <a:solidFill>
                <a:schemeClr val="accent2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681228" y="301752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>
              <a:lnSpc>
                <a:spcPts val="4800"/>
              </a:lnSpc>
              <a:buNone/>
            </a:pPr>
            <a:r>
              <a:rPr lang="en-US" sz="2400" dirty="0"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Slide:4</a:t>
            </a:r>
            <a:r>
              <a:rPr lang="en-US" sz="4000" dirty="0"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										Process</a:t>
            </a: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DFA1B2-2BCB-9C21-CEF6-5B2C66055880}"/>
              </a:ext>
            </a:extLst>
          </p:cNvPr>
          <p:cNvSpPr txBox="1"/>
          <p:nvPr/>
        </p:nvSpPr>
        <p:spPr>
          <a:xfrm>
            <a:off x="821803" y="1369588"/>
            <a:ext cx="731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Data Transformation &amp; Analytical Process</a:t>
            </a:r>
            <a:endParaRPr lang="en-US" sz="28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3A7CBE63-42BE-B946-5F46-F6FEFD188649}"/>
              </a:ext>
            </a:extLst>
          </p:cNvPr>
          <p:cNvSpPr/>
          <p:nvPr/>
        </p:nvSpPr>
        <p:spPr>
          <a:xfrm>
            <a:off x="1033040" y="2145020"/>
            <a:ext cx="9430473" cy="48463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dirty="0"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process involved four analytical layers that together built a complete data intelligence workflow: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A2CFF23-78B2-E105-EA2D-CC6FBA006ABD}"/>
              </a:ext>
            </a:extLst>
          </p:cNvPr>
          <p:cNvGrpSpPr/>
          <p:nvPr/>
        </p:nvGrpSpPr>
        <p:grpSpPr>
          <a:xfrm>
            <a:off x="486137" y="2629652"/>
            <a:ext cx="6737623" cy="2481846"/>
            <a:chOff x="685800" y="2807208"/>
            <a:chExt cx="6537960" cy="1837944"/>
          </a:xfrm>
        </p:grpSpPr>
        <p:pic>
          <p:nvPicPr>
            <p:cNvPr id="43" name="Image 1" descr="preencoded.png">
              <a:extLst>
                <a:ext uri="{FF2B5EF4-FFF2-40B4-BE49-F238E27FC236}">
                  <a16:creationId xmlns:a16="http://schemas.microsoft.com/office/drawing/2014/main" id="{6EB6A013-67AC-C876-2874-5F737541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2807208"/>
              <a:ext cx="6537960" cy="1837944"/>
            </a:xfrm>
            <a:prstGeom prst="rect">
              <a:avLst/>
            </a:prstGeom>
          </p:spPr>
        </p:pic>
        <p:sp>
          <p:nvSpPr>
            <p:cNvPr id="44" name="Text 1">
              <a:extLst>
                <a:ext uri="{FF2B5EF4-FFF2-40B4-BE49-F238E27FC236}">
                  <a16:creationId xmlns:a16="http://schemas.microsoft.com/office/drawing/2014/main" id="{BCA98B1A-8F7C-36F1-9A21-4BC98F74B1A6}"/>
                </a:ext>
              </a:extLst>
            </p:cNvPr>
            <p:cNvSpPr/>
            <p:nvPr/>
          </p:nvSpPr>
          <p:spPr>
            <a:xfrm>
              <a:off x="914400" y="3035808"/>
              <a:ext cx="6089904" cy="3108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20" b="1" dirty="0">
                  <a:solidFill>
                    <a:schemeClr val="accent2"/>
                  </a:solidFill>
                  <a:latin typeface="思源黑体-思源黑体-ExtraBold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Data Cleaning &amp; Preparation</a:t>
              </a:r>
              <a:endParaRPr lang="en-US" sz="1920" b="1" dirty="0">
                <a:solidFill>
                  <a:schemeClr val="accent2"/>
                </a:solidFill>
              </a:endParaRPr>
            </a:p>
          </p:txBody>
        </p:sp>
        <p:sp>
          <p:nvSpPr>
            <p:cNvPr id="45" name="Text 2">
              <a:extLst>
                <a:ext uri="{FF2B5EF4-FFF2-40B4-BE49-F238E27FC236}">
                  <a16:creationId xmlns:a16="http://schemas.microsoft.com/office/drawing/2014/main" id="{83403F58-C397-13B8-0942-61AAE2C24E80}"/>
                </a:ext>
              </a:extLst>
            </p:cNvPr>
            <p:cNvSpPr/>
            <p:nvPr/>
          </p:nvSpPr>
          <p:spPr>
            <a:xfrm>
              <a:off x="914400" y="3511296"/>
              <a:ext cx="6089904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sz="1530" b="1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Performed in Excel, SQL, and Power BI Query Editor.</a:t>
              </a:r>
              <a:endParaRPr lang="en-US" sz="1530" b="1" dirty="0">
                <a:solidFill>
                  <a:schemeClr val="accent2"/>
                </a:solidFill>
              </a:endParaRPr>
            </a:p>
          </p:txBody>
        </p:sp>
        <p:sp>
          <p:nvSpPr>
            <p:cNvPr id="46" name="Text 3">
              <a:extLst>
                <a:ext uri="{FF2B5EF4-FFF2-40B4-BE49-F238E27FC236}">
                  <a16:creationId xmlns:a16="http://schemas.microsoft.com/office/drawing/2014/main" id="{01584ECD-BA5C-956D-BBC8-6414B8116206}"/>
                </a:ext>
              </a:extLst>
            </p:cNvPr>
            <p:cNvSpPr/>
            <p:nvPr/>
          </p:nvSpPr>
          <p:spPr>
            <a:xfrm>
              <a:off x="914400" y="3931920"/>
              <a:ext cx="6089904" cy="4937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sz="1530" b="1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Removed missing values, standardized formats, validated joins.</a:t>
              </a:r>
              <a:endParaRPr lang="en-US" sz="153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A548A8D-0AD4-97A9-C51E-7CFE5B8EADFF}"/>
              </a:ext>
            </a:extLst>
          </p:cNvPr>
          <p:cNvGrpSpPr/>
          <p:nvPr/>
        </p:nvGrpSpPr>
        <p:grpSpPr>
          <a:xfrm>
            <a:off x="7415784" y="2651760"/>
            <a:ext cx="6537960" cy="2459737"/>
            <a:chOff x="7415784" y="2807208"/>
            <a:chExt cx="6537960" cy="1837944"/>
          </a:xfrm>
        </p:grpSpPr>
        <p:pic>
          <p:nvPicPr>
            <p:cNvPr id="48" name="Image 3" descr="preencoded.png">
              <a:extLst>
                <a:ext uri="{FF2B5EF4-FFF2-40B4-BE49-F238E27FC236}">
                  <a16:creationId xmlns:a16="http://schemas.microsoft.com/office/drawing/2014/main" id="{074CD076-FBB8-5834-4D62-DFD8B81FB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5784" y="2807208"/>
              <a:ext cx="6537960" cy="1837944"/>
            </a:xfrm>
            <a:prstGeom prst="rect">
              <a:avLst/>
            </a:prstGeom>
          </p:spPr>
        </p:pic>
        <p:sp>
          <p:nvSpPr>
            <p:cNvPr id="49" name="Text 6">
              <a:extLst>
                <a:ext uri="{FF2B5EF4-FFF2-40B4-BE49-F238E27FC236}">
                  <a16:creationId xmlns:a16="http://schemas.microsoft.com/office/drawing/2014/main" id="{293AC51A-ED7F-E3B3-3806-0F4A9962A5F9}"/>
                </a:ext>
              </a:extLst>
            </p:cNvPr>
            <p:cNvSpPr/>
            <p:nvPr/>
          </p:nvSpPr>
          <p:spPr>
            <a:xfrm>
              <a:off x="7644384" y="3035808"/>
              <a:ext cx="6089904" cy="3108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20" b="1" dirty="0">
                  <a:solidFill>
                    <a:schemeClr val="accent2"/>
                  </a:solidFill>
                  <a:latin typeface="思源黑体-思源黑体-ExtraBold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KPI Formulation</a:t>
              </a:r>
              <a:endParaRPr lang="en-US" sz="1920" b="1" dirty="0">
                <a:solidFill>
                  <a:schemeClr val="accent2"/>
                </a:solidFill>
              </a:endParaRPr>
            </a:p>
          </p:txBody>
        </p:sp>
        <p:sp>
          <p:nvSpPr>
            <p:cNvPr id="50" name="Text 7">
              <a:extLst>
                <a:ext uri="{FF2B5EF4-FFF2-40B4-BE49-F238E27FC236}">
                  <a16:creationId xmlns:a16="http://schemas.microsoft.com/office/drawing/2014/main" id="{F3CC27EE-4945-80F7-042D-66475725E0C4}"/>
                </a:ext>
              </a:extLst>
            </p:cNvPr>
            <p:cNvSpPr/>
            <p:nvPr/>
          </p:nvSpPr>
          <p:spPr>
            <a:xfrm>
              <a:off x="7644384" y="3511296"/>
              <a:ext cx="6089904" cy="4937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sz="1530" b="1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Developed metrics using Excel formulas, Tableau calculated fields, and Power BI DAX.</a:t>
              </a:r>
              <a:endParaRPr lang="en-US" sz="1530" b="1" dirty="0">
                <a:solidFill>
                  <a:schemeClr val="accent2"/>
                </a:solidFill>
              </a:endParaRPr>
            </a:p>
          </p:txBody>
        </p:sp>
        <p:sp>
          <p:nvSpPr>
            <p:cNvPr id="51" name="Text 8">
              <a:extLst>
                <a:ext uri="{FF2B5EF4-FFF2-40B4-BE49-F238E27FC236}">
                  <a16:creationId xmlns:a16="http://schemas.microsoft.com/office/drawing/2014/main" id="{58B735AF-5988-5093-F438-7F59420FAF6E}"/>
                </a:ext>
              </a:extLst>
            </p:cNvPr>
            <p:cNvSpPr/>
            <p:nvPr/>
          </p:nvSpPr>
          <p:spPr>
            <a:xfrm>
              <a:off x="7644384" y="4178808"/>
              <a:ext cx="6089904" cy="2468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sz="1530" b="1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Unified logic across tools to ensure consistency.</a:t>
              </a:r>
              <a:endParaRPr lang="en-US" sz="1530" b="1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C28AEB4-7E7B-1FB4-E078-8695B49A55F0}"/>
              </a:ext>
            </a:extLst>
          </p:cNvPr>
          <p:cNvGrpSpPr/>
          <p:nvPr/>
        </p:nvGrpSpPr>
        <p:grpSpPr>
          <a:xfrm>
            <a:off x="459641" y="5257801"/>
            <a:ext cx="6737623" cy="2115272"/>
            <a:chOff x="685800" y="4846320"/>
            <a:chExt cx="6537960" cy="1417320"/>
          </a:xfrm>
        </p:grpSpPr>
        <p:pic>
          <p:nvPicPr>
            <p:cNvPr id="53" name="Image 2" descr="preencoded.png">
              <a:extLst>
                <a:ext uri="{FF2B5EF4-FFF2-40B4-BE49-F238E27FC236}">
                  <a16:creationId xmlns:a16="http://schemas.microsoft.com/office/drawing/2014/main" id="{C077ED7D-AC7A-6DA6-48A5-2248535E9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800" y="4846320"/>
              <a:ext cx="6537960" cy="1417320"/>
            </a:xfrm>
            <a:prstGeom prst="rect">
              <a:avLst/>
            </a:prstGeom>
          </p:spPr>
        </p:pic>
        <p:sp>
          <p:nvSpPr>
            <p:cNvPr id="54" name="Text 4">
              <a:extLst>
                <a:ext uri="{FF2B5EF4-FFF2-40B4-BE49-F238E27FC236}">
                  <a16:creationId xmlns:a16="http://schemas.microsoft.com/office/drawing/2014/main" id="{5505F2D4-75B1-1663-D61A-A546A2D4AF69}"/>
                </a:ext>
              </a:extLst>
            </p:cNvPr>
            <p:cNvSpPr/>
            <p:nvPr/>
          </p:nvSpPr>
          <p:spPr>
            <a:xfrm>
              <a:off x="914400" y="5065776"/>
              <a:ext cx="6089904" cy="31089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ctr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920" b="1" dirty="0">
                  <a:solidFill>
                    <a:schemeClr val="accent2"/>
                  </a:solidFill>
                  <a:latin typeface="思源黑体-思源黑体-ExtraBold" pitchFamily="34" charset="0"/>
                  <a:ea typeface="思源黑体-思源黑体-ExtraBold" pitchFamily="34" charset="-122"/>
                  <a:cs typeface="思源黑体-思源黑体-ExtraBold" pitchFamily="34" charset="-120"/>
                </a:rPr>
                <a:t>Visualization Development</a:t>
              </a:r>
              <a:endParaRPr lang="en-US" sz="1920" b="1" dirty="0">
                <a:solidFill>
                  <a:schemeClr val="accent2"/>
                </a:solidFill>
              </a:endParaRPr>
            </a:p>
          </p:txBody>
        </p:sp>
        <p:sp>
          <p:nvSpPr>
            <p:cNvPr id="55" name="Text 5">
              <a:extLst>
                <a:ext uri="{FF2B5EF4-FFF2-40B4-BE49-F238E27FC236}">
                  <a16:creationId xmlns:a16="http://schemas.microsoft.com/office/drawing/2014/main" id="{49494DC8-D97C-8E73-91DD-3CCCB1F1811C}"/>
                </a:ext>
              </a:extLst>
            </p:cNvPr>
            <p:cNvSpPr/>
            <p:nvPr/>
          </p:nvSpPr>
          <p:spPr>
            <a:xfrm>
              <a:off x="914400" y="5550408"/>
              <a:ext cx="6089904" cy="493776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/>
            <a:lstStyle/>
            <a:p>
              <a:pPr marL="0" indent="0" algn="l">
                <a:lnSpc>
                  <a:spcPts val="1920"/>
                </a:lnSpc>
                <a:buNone/>
              </a:pPr>
              <a:r>
                <a:rPr lang="en-US" sz="1530" b="1" dirty="0">
                  <a:solidFill>
                    <a:schemeClr val="accent2"/>
                  </a:solidFill>
                  <a:latin typeface="思源黑体-思源黑体-Medium" pitchFamily="34" charset="0"/>
                  <a:ea typeface="思源黑体-思源黑体-Medium" pitchFamily="34" charset="-122"/>
                  <a:cs typeface="思源黑体-思源黑体-Medium" pitchFamily="34" charset="-120"/>
                </a:rPr>
                <a:t>• Created interactive dashboards with slicers, parameters, and drill-throughs.</a:t>
              </a:r>
              <a:endParaRPr lang="en-US" sz="1530" b="1" dirty="0">
                <a:solidFill>
                  <a:schemeClr val="accent2"/>
                </a:solidFill>
              </a:endParaRPr>
            </a:p>
          </p:txBody>
        </p:sp>
      </p:grpSp>
      <p:pic>
        <p:nvPicPr>
          <p:cNvPr id="56" name="Image 4" descr="preencoded.png">
            <a:extLst>
              <a:ext uri="{FF2B5EF4-FFF2-40B4-BE49-F238E27FC236}">
                <a16:creationId xmlns:a16="http://schemas.microsoft.com/office/drawing/2014/main" id="{7E0C382E-42EE-084D-7992-07532B6FC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5144260"/>
            <a:ext cx="6537960" cy="2175095"/>
          </a:xfrm>
          <a:prstGeom prst="rect">
            <a:avLst/>
          </a:prstGeom>
        </p:spPr>
      </p:pic>
      <p:sp>
        <p:nvSpPr>
          <p:cNvPr id="57" name="Text 9">
            <a:extLst>
              <a:ext uri="{FF2B5EF4-FFF2-40B4-BE49-F238E27FC236}">
                <a16:creationId xmlns:a16="http://schemas.microsoft.com/office/drawing/2014/main" id="{E37A9EB7-929F-9AEF-387F-A3DC687E7A22}"/>
              </a:ext>
            </a:extLst>
          </p:cNvPr>
          <p:cNvSpPr/>
          <p:nvPr/>
        </p:nvSpPr>
        <p:spPr>
          <a:xfrm>
            <a:off x="7625818" y="5417434"/>
            <a:ext cx="6089904" cy="47711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b="1" dirty="0">
                <a:solidFill>
                  <a:schemeClr val="accent2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Validation &amp; Cross-Checking</a:t>
            </a:r>
            <a:endParaRPr lang="en-US" sz="1920" b="1" dirty="0">
              <a:solidFill>
                <a:schemeClr val="accent2"/>
              </a:solidFill>
            </a:endParaRPr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66703596-91C4-9862-E674-1AB391347C41}"/>
              </a:ext>
            </a:extLst>
          </p:cNvPr>
          <p:cNvSpPr/>
          <p:nvPr/>
        </p:nvSpPr>
        <p:spPr>
          <a:xfrm>
            <a:off x="7625818" y="6167726"/>
            <a:ext cx="6089904" cy="87782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b="1" dirty="0">
                <a:solidFill>
                  <a:schemeClr val="accent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Used SQL queries to verify totals and KPI outputs before visualization.</a:t>
            </a:r>
            <a:endParaRPr lang="en-US" sz="153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-190983" y="134845"/>
            <a:ext cx="15012365" cy="987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Slide:5</a:t>
            </a:r>
            <a:r>
              <a:rPr lang="en-US" sz="32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 Manufacturing Performance Analysis &amp; Dashboard Insights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B757F8BC-0987-84E3-705F-FAF8DB481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7" y="1033272"/>
            <a:ext cx="13267944" cy="27432"/>
          </a:xfrm>
          <a:prstGeom prst="rect">
            <a:avLst/>
          </a:prstGeom>
        </p:spPr>
      </p:pic>
      <p:sp>
        <p:nvSpPr>
          <p:cNvPr id="9" name="Text 0">
            <a:extLst>
              <a:ext uri="{FF2B5EF4-FFF2-40B4-BE49-F238E27FC236}">
                <a16:creationId xmlns:a16="http://schemas.microsoft.com/office/drawing/2014/main" id="{42042718-F73C-FBAF-67B1-DDE88B0EDF2E}"/>
              </a:ext>
            </a:extLst>
          </p:cNvPr>
          <p:cNvSpPr/>
          <p:nvPr/>
        </p:nvSpPr>
        <p:spPr>
          <a:xfrm>
            <a:off x="535329" y="1122744"/>
            <a:ext cx="13267944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Chart 1: Department-Wise Manufactured vs Rejected Quantity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F22625-FA8A-F78B-E0D6-4ACAB33F5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300" y="3523419"/>
            <a:ext cx="5658485" cy="33704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68323E-8781-3D2D-795F-54982921478A}"/>
              </a:ext>
            </a:extLst>
          </p:cNvPr>
          <p:cNvSpPr txBox="1"/>
          <p:nvPr/>
        </p:nvSpPr>
        <p:spPr>
          <a:xfrm>
            <a:off x="784504" y="2517472"/>
            <a:ext cx="7506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Visualization Type: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Clustered Column &amp; Line Chart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E2D785-B774-2B1D-3FA1-71EBDAC9FFE7}"/>
              </a:ext>
            </a:extLst>
          </p:cNvPr>
          <p:cNvSpPr txBox="1"/>
          <p:nvPr/>
        </p:nvSpPr>
        <p:spPr>
          <a:xfrm>
            <a:off x="784504" y="3116541"/>
            <a:ext cx="7506182" cy="3588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6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Purpose:</a:t>
            </a:r>
            <a:r>
              <a:rPr lang="en-US" sz="16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Compare production scale and rejection rate at the department level.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050469-EBB8-1BEC-217B-919C69BBB1CE}"/>
              </a:ext>
            </a:extLst>
          </p:cNvPr>
          <p:cNvSpPr txBox="1"/>
          <p:nvPr/>
        </p:nvSpPr>
        <p:spPr>
          <a:xfrm>
            <a:off x="681227" y="3964046"/>
            <a:ext cx="7506182" cy="29297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Insights:</a:t>
            </a:r>
            <a:endParaRPr lang="en-US" sz="1800" kern="100" dirty="0"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Woven Labels Department</a:t>
            </a:r>
            <a:r>
              <a:rPr lang="en-US" sz="1800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produced </a:t>
            </a:r>
            <a:r>
              <a:rPr lang="en-US" sz="1800" b="1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58.20M units</a:t>
            </a:r>
            <a:r>
              <a:rPr lang="en-US" sz="1800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the highest among all, with </a:t>
            </a:r>
            <a:r>
              <a:rPr lang="en-US" sz="1800" b="1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521.51K rejections</a:t>
            </a:r>
            <a:r>
              <a:rPr lang="en-US" sz="1800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Printed Labels Department</a:t>
            </a:r>
            <a:r>
              <a:rPr lang="en-US" sz="1800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followed with </a:t>
            </a:r>
            <a:r>
              <a:rPr lang="en-US" sz="1800" b="1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28.57M manufactured units</a:t>
            </a:r>
            <a:r>
              <a:rPr lang="en-US" sz="1800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and </a:t>
            </a:r>
            <a:r>
              <a:rPr lang="en-US" sz="1800" b="1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3.22K rejected units</a:t>
            </a:r>
            <a:r>
              <a:rPr lang="en-US" sz="1800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Despite higher production, </a:t>
            </a:r>
            <a:r>
              <a:rPr lang="en-US" sz="1800" i="1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Woven Labels</a:t>
            </a:r>
            <a:r>
              <a:rPr lang="en-US" sz="1800" kern="100" dirty="0"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also reflects a significantly larger rejection rate, suggesting potential process inefficiencies or material variation.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489030" y="1064755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Chart 2: Top 10 Employees by Rejected Quantity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685800" y="198413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Visualization Type</a:t>
            </a:r>
            <a:r>
              <a:rPr lang="en-US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 Horizontal Bar Chart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681227" y="2609165"/>
            <a:ext cx="60783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Purpose</a:t>
            </a: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 </a:t>
            </a: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Identify</a:t>
            </a:r>
            <a:r>
              <a:rPr lang="en-US" sz="153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employees contributing to the highest rejection volumes.</a:t>
            </a:r>
            <a:endParaRPr lang="en-US" sz="153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E7B9212F-868C-5D17-0476-A1C24813E832}"/>
              </a:ext>
            </a:extLst>
          </p:cNvPr>
          <p:cNvSpPr/>
          <p:nvPr/>
        </p:nvSpPr>
        <p:spPr>
          <a:xfrm>
            <a:off x="-190983" y="64471"/>
            <a:ext cx="15012365" cy="987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Manufacturing Performance Analysis &amp; Dashboard Insights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7B195184-15D9-697F-E8A3-DE4D9AAEB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7" y="962898"/>
            <a:ext cx="13267944" cy="27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408525-BD45-E04B-EC3B-9B47D297A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0092" y="3162781"/>
            <a:ext cx="5696585" cy="38977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FA22B4-D3C9-A7DC-496C-4459FAF3A51E}"/>
              </a:ext>
            </a:extLst>
          </p:cNvPr>
          <p:cNvSpPr txBox="1"/>
          <p:nvPr/>
        </p:nvSpPr>
        <p:spPr>
          <a:xfrm>
            <a:off x="681227" y="3810754"/>
            <a:ext cx="7506182" cy="261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Insights:</a:t>
            </a:r>
            <a:endParaRPr lang="en-US" sz="1800" kern="1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Shruti Singh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Santosh Kumar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and 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Bittu Mishra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recorded the 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top 3 rejection totals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(520K+, 350K, 290K respectively).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A steep drop is seen after the top performers, indicating rejection issues are concentrated among a small employee segment.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Suggests possible skill gaps, inadequate training, or machine alignment issues for those specific operators</a:t>
            </a: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593203" y="121163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Chart 3: Top 10 Machines by Rejected Quantity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685800" y="2325122"/>
            <a:ext cx="6814595" cy="356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Visualization Type</a:t>
            </a: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 Vertical Column Chart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85800" y="2791466"/>
            <a:ext cx="6814595" cy="3568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Purpose</a:t>
            </a: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 Pinpoint machines producing the highest volume of rejected goods.</a:t>
            </a:r>
            <a:endParaRPr lang="en-US" sz="16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97E86E90-9EA4-00F8-902F-59FD356EE5BD}"/>
              </a:ext>
            </a:extLst>
          </p:cNvPr>
          <p:cNvSpPr/>
          <p:nvPr/>
        </p:nvSpPr>
        <p:spPr>
          <a:xfrm>
            <a:off x="-190983" y="0"/>
            <a:ext cx="15012365" cy="987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Manufacturing Performance Analysis &amp; Dashboard Insights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7B6CE0FD-9679-A28B-0BAC-6979A3EDC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7" y="898427"/>
            <a:ext cx="13267944" cy="27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3AA531-68A1-A2C3-698B-D2C88CE29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3386" b="3934"/>
          <a:stretch>
            <a:fillRect/>
          </a:stretch>
        </p:blipFill>
        <p:spPr>
          <a:xfrm>
            <a:off x="8206450" y="3393696"/>
            <a:ext cx="5949041" cy="3738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7AB57F-02BD-43F2-8F09-7489E85C9F98}"/>
              </a:ext>
            </a:extLst>
          </p:cNvPr>
          <p:cNvSpPr txBox="1"/>
          <p:nvPr/>
        </p:nvSpPr>
        <p:spPr>
          <a:xfrm>
            <a:off x="593203" y="3775673"/>
            <a:ext cx="7506182" cy="261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Insights:</a:t>
            </a:r>
            <a:endParaRPr lang="en-US" sz="1800" kern="1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MC025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MC129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and 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MC048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lead in rejection output (33.6K, 26.4K, and 23.4K respectively).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Gradual decline toward 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MC039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(18.0K) shows consistent performance variation among machines.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Machines in the 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MC025–MC050 range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appear to be older or more prone to calibration errors.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85800" y="839627"/>
            <a:ext cx="13267944" cy="1225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思源黑体-思源黑体-ExtraBold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Chart 4: Manufactured vs Rejected Quantity (Overall Trend)</a:t>
            </a:r>
            <a:endParaRPr lang="en-US" sz="3200" dirty="0"/>
          </a:p>
        </p:txBody>
      </p:sp>
      <p:sp>
        <p:nvSpPr>
          <p:cNvPr id="5" name="Text 1"/>
          <p:cNvSpPr/>
          <p:nvPr/>
        </p:nvSpPr>
        <p:spPr>
          <a:xfrm>
            <a:off x="824696" y="2064923"/>
            <a:ext cx="5958069" cy="431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Visualization Type</a:t>
            </a: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 Combined Column &amp; Line Chart (Date-wise)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824696" y="2531267"/>
            <a:ext cx="5958069" cy="4317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Purpose</a:t>
            </a:r>
            <a:r>
              <a:rPr lang="en-US" sz="1600" dirty="0">
                <a:solidFill>
                  <a:srgbClr val="FFFFFF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: Analyze production and rejection trends over time.</a:t>
            </a:r>
            <a:endParaRPr lang="en-US" sz="1600" dirty="0"/>
          </a:p>
        </p:txBody>
      </p:sp>
      <p:sp>
        <p:nvSpPr>
          <p:cNvPr id="7" name="Text 0">
            <a:extLst>
              <a:ext uri="{FF2B5EF4-FFF2-40B4-BE49-F238E27FC236}">
                <a16:creationId xmlns:a16="http://schemas.microsoft.com/office/drawing/2014/main" id="{AFAA1003-BC6F-1861-C72F-B594CCA3E350}"/>
              </a:ext>
            </a:extLst>
          </p:cNvPr>
          <p:cNvSpPr/>
          <p:nvPr/>
        </p:nvSpPr>
        <p:spPr>
          <a:xfrm>
            <a:off x="-190983" y="80328"/>
            <a:ext cx="15012365" cy="98789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Arial Black" panose="020B0A04020102020204" pitchFamily="34" charset="0"/>
                <a:ea typeface="思源黑体-思源黑体-ExtraBold" pitchFamily="34" charset="-122"/>
                <a:cs typeface="思源黑体-思源黑体-ExtraBold" pitchFamily="34" charset="-120"/>
              </a:rPr>
              <a:t>Manufacturing Performance Analysis &amp; Dashboard Insights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3AFC61E9-1713-78CC-FAD9-B2E413062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7" y="978755"/>
            <a:ext cx="13267944" cy="274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AE048C-69EA-3157-F836-C64A8CDE1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b="3408"/>
          <a:stretch>
            <a:fillRect/>
          </a:stretch>
        </p:blipFill>
        <p:spPr>
          <a:xfrm>
            <a:off x="7951807" y="3675316"/>
            <a:ext cx="6516547" cy="34431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7346AD-B906-09FF-8FBB-95DECB4F7823}"/>
              </a:ext>
            </a:extLst>
          </p:cNvPr>
          <p:cNvSpPr txBox="1"/>
          <p:nvPr/>
        </p:nvSpPr>
        <p:spPr>
          <a:xfrm>
            <a:off x="681227" y="3675316"/>
            <a:ext cx="7506182" cy="26112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Insights:</a:t>
            </a:r>
            <a:endParaRPr lang="en-US" sz="1800" kern="100" dirty="0">
              <a:solidFill>
                <a:schemeClr val="accent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ordia New" panose="020B0304020202020204" pitchFamily="34" charset="-34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Notable production spikes on specific days (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Day 10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, 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Day 21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) correspond with </a:t>
            </a:r>
            <a:r>
              <a:rPr lang="en-US" sz="1800" b="1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rejection peaks</a:t>
            </a: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 (71.19K, 56.98K).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The relationship indicates rejection increases proportionally with higher production volumes.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solidFill>
                  <a:schemeClr val="accent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ordia New" panose="020B0304020202020204" pitchFamily="34" charset="-34"/>
              </a:rPr>
              <a:t>Lower production days (e.g., Days 6–8, 11–12) show minimal rejection, emphasizing process control effectiveness under moderate loads.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385</TotalTime>
  <Words>1443</Words>
  <Application>Microsoft Office PowerPoint</Application>
  <PresentationFormat>Custom</PresentationFormat>
  <Paragraphs>207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思源黑体-思源黑体-Medium</vt:lpstr>
      <vt:lpstr>Arial</vt:lpstr>
      <vt:lpstr>Arial Black</vt:lpstr>
      <vt:lpstr>Bookman Old Style</vt:lpstr>
      <vt:lpstr>Calibri</vt:lpstr>
      <vt:lpstr>Rockwell</vt:lpstr>
      <vt:lpstr>Symbol</vt:lpstr>
      <vt:lpstr>思源黑体-思源黑体-ExtraBold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Mohammad Mubashir Khan</cp:lastModifiedBy>
  <cp:revision>12</cp:revision>
  <dcterms:created xsi:type="dcterms:W3CDTF">2025-10-04T10:44:06Z</dcterms:created>
  <dcterms:modified xsi:type="dcterms:W3CDTF">2025-10-19T17:03:23Z</dcterms:modified>
</cp:coreProperties>
</file>